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4"/>
    <p:sldMasterId id="2147483662" r:id="rId5"/>
    <p:sldMasterId id="2147483708" r:id="rId6"/>
  </p:sldMasterIdLst>
  <p:notesMasterIdLst>
    <p:notesMasterId r:id="rId19"/>
  </p:notesMasterIdLst>
  <p:handoutMasterIdLst>
    <p:handoutMasterId r:id="rId20"/>
  </p:handoutMasterIdLst>
  <p:sldIdLst>
    <p:sldId id="258" r:id="rId7"/>
    <p:sldId id="1472" r:id="rId8"/>
    <p:sldId id="1544" r:id="rId9"/>
    <p:sldId id="1507" r:id="rId10"/>
    <p:sldId id="1514" r:id="rId11"/>
    <p:sldId id="1540" r:id="rId12"/>
    <p:sldId id="1542" r:id="rId13"/>
    <p:sldId id="1543" r:id="rId14"/>
    <p:sldId id="1538" r:id="rId15"/>
    <p:sldId id="1539" r:id="rId16"/>
    <p:sldId id="1524" r:id="rId17"/>
    <p:sldId id="1464" r:id="rId18"/>
  </p:sldIdLst>
  <p:sldSz cx="9144000" cy="6858000" type="screen4x3"/>
  <p:notesSz cx="6864350" cy="9998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504">
          <p15:clr>
            <a:srgbClr val="A4A3A4"/>
          </p15:clr>
        </p15:guide>
        <p15:guide id="3" orient="horz" pos="912">
          <p15:clr>
            <a:srgbClr val="A4A3A4"/>
          </p15:clr>
        </p15:guide>
        <p15:guide id="4" pos="2880">
          <p15:clr>
            <a:srgbClr val="A4A3A4"/>
          </p15:clr>
        </p15:guide>
        <p15:guide id="5"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AEEF"/>
    <a:srgbClr val="008752"/>
    <a:srgbClr val="EB008B"/>
    <a:srgbClr val="ADCC2B"/>
    <a:srgbClr val="006C3C"/>
    <a:srgbClr val="F2B32A"/>
    <a:srgbClr val="DD5F2B"/>
    <a:srgbClr val="004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1BE28-6399-41EE-B80D-818D83AF7297}" v="2" dt="2021-02-23T17:58:20.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31" autoAdjust="0"/>
    <p:restoredTop sz="94095" autoAdjust="0"/>
  </p:normalViewPr>
  <p:slideViewPr>
    <p:cSldViewPr>
      <p:cViewPr varScale="1">
        <p:scale>
          <a:sx n="70" d="100"/>
          <a:sy n="70" d="100"/>
        </p:scale>
        <p:origin x="680" y="56"/>
      </p:cViewPr>
      <p:guideLst>
        <p:guide orient="horz" pos="2160"/>
        <p:guide orient="horz" pos="504"/>
        <p:guide orient="horz" pos="912"/>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0"/>
    </p:cViewPr>
  </p:sorterViewPr>
  <p:notesViewPr>
    <p:cSldViewPr>
      <p:cViewPr varScale="1">
        <p:scale>
          <a:sx n="60" d="100"/>
          <a:sy n="60" d="100"/>
        </p:scale>
        <p:origin x="328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4979B-1D8A-4ADE-A7F4-1C24A499F3A7}" type="doc">
      <dgm:prSet loTypeId="urn:microsoft.com/office/officeart/2005/8/layout/cycle8" loCatId="cycle" qsTypeId="urn:microsoft.com/office/officeart/2005/8/quickstyle/simple1" qsCatId="simple" csTypeId="urn:microsoft.com/office/officeart/2005/8/colors/accent1_3" csCatId="accent1" phldr="1"/>
      <dgm:spPr/>
    </dgm:pt>
    <dgm:pt modelId="{24B7F504-A28B-48B6-936A-2C1719BE3D9F}">
      <dgm:prSet phldrT="[Text]" custT="1"/>
      <dgm:spPr/>
      <dgm:t>
        <a:bodyPr/>
        <a:lstStyle/>
        <a:p>
          <a:r>
            <a:rPr lang="en-US" sz="2000" b="1" dirty="0" smtClean="0">
              <a:solidFill>
                <a:schemeClr val="bg2"/>
              </a:solidFill>
            </a:rPr>
            <a:t>Develop your Creative School Plan</a:t>
          </a:r>
          <a:endParaRPr lang="en-IE" sz="2000" b="1" dirty="0">
            <a:solidFill>
              <a:schemeClr val="bg2"/>
            </a:solidFill>
          </a:endParaRPr>
        </a:p>
      </dgm:t>
    </dgm:pt>
    <dgm:pt modelId="{ED9A0E5E-1B73-4B11-B2A0-FE6DDA9C967C}" type="parTrans" cxnId="{4ECABD85-FCC7-4FC9-A670-735F7019946D}">
      <dgm:prSet/>
      <dgm:spPr/>
      <dgm:t>
        <a:bodyPr/>
        <a:lstStyle/>
        <a:p>
          <a:endParaRPr lang="en-IE"/>
        </a:p>
      </dgm:t>
    </dgm:pt>
    <dgm:pt modelId="{989461FE-A3CF-415C-8D18-2904D8F6CBAC}" type="sibTrans" cxnId="{4ECABD85-FCC7-4FC9-A670-735F7019946D}">
      <dgm:prSet/>
      <dgm:spPr/>
      <dgm:t>
        <a:bodyPr/>
        <a:lstStyle/>
        <a:p>
          <a:endParaRPr lang="en-IE"/>
        </a:p>
      </dgm:t>
    </dgm:pt>
    <dgm:pt modelId="{0CB4C9FB-7C6F-4878-8C7C-515C4B12C72F}">
      <dgm:prSet phldrT="[Text]"/>
      <dgm:spPr/>
      <dgm:t>
        <a:bodyPr/>
        <a:lstStyle/>
        <a:p>
          <a:r>
            <a:rPr lang="en-US" b="1" dirty="0" smtClean="0">
              <a:solidFill>
                <a:schemeClr val="bg2"/>
              </a:solidFill>
            </a:rPr>
            <a:t>Begin to implement your Creative School Plan</a:t>
          </a:r>
          <a:endParaRPr lang="en-IE" b="1" dirty="0">
            <a:solidFill>
              <a:schemeClr val="bg2"/>
            </a:solidFill>
          </a:endParaRPr>
        </a:p>
      </dgm:t>
    </dgm:pt>
    <dgm:pt modelId="{16D23FA6-62F1-4765-BF89-884C7EA7CBC0}" type="parTrans" cxnId="{D80169B8-E3BC-40FF-AFE6-43CC0D59675D}">
      <dgm:prSet/>
      <dgm:spPr/>
      <dgm:t>
        <a:bodyPr/>
        <a:lstStyle/>
        <a:p>
          <a:endParaRPr lang="en-IE"/>
        </a:p>
      </dgm:t>
    </dgm:pt>
    <dgm:pt modelId="{1E484070-D8E6-4E87-AC0D-BBEEB9BCD8A8}" type="sibTrans" cxnId="{D80169B8-E3BC-40FF-AFE6-43CC0D59675D}">
      <dgm:prSet/>
      <dgm:spPr/>
      <dgm:t>
        <a:bodyPr/>
        <a:lstStyle/>
        <a:p>
          <a:endParaRPr lang="en-IE"/>
        </a:p>
      </dgm:t>
    </dgm:pt>
    <dgm:pt modelId="{47D39820-935C-4416-AB58-D3692F728CFE}">
      <dgm:prSet phldrT="[Text]" custT="1"/>
      <dgm:spPr/>
      <dgm:t>
        <a:bodyPr/>
        <a:lstStyle/>
        <a:p>
          <a:r>
            <a:rPr lang="en-US" sz="2000" b="1" dirty="0" smtClean="0">
              <a:solidFill>
                <a:schemeClr val="bg2"/>
              </a:solidFill>
            </a:rPr>
            <a:t>Understand</a:t>
          </a:r>
          <a:endParaRPr lang="en-IE" sz="2000" b="1" dirty="0">
            <a:solidFill>
              <a:schemeClr val="bg2"/>
            </a:solidFill>
          </a:endParaRPr>
        </a:p>
      </dgm:t>
    </dgm:pt>
    <dgm:pt modelId="{229FAD5C-8E0B-4E2E-B70B-D7111A3F8A48}" type="parTrans" cxnId="{651D7459-DC88-49EB-B6FF-77AC5DA57CBA}">
      <dgm:prSet/>
      <dgm:spPr/>
      <dgm:t>
        <a:bodyPr/>
        <a:lstStyle/>
        <a:p>
          <a:endParaRPr lang="en-IE"/>
        </a:p>
      </dgm:t>
    </dgm:pt>
    <dgm:pt modelId="{463A6689-CA45-4326-8E75-20E098805990}" type="sibTrans" cxnId="{651D7459-DC88-49EB-B6FF-77AC5DA57CBA}">
      <dgm:prSet/>
      <dgm:spPr/>
      <dgm:t>
        <a:bodyPr/>
        <a:lstStyle/>
        <a:p>
          <a:endParaRPr lang="en-IE"/>
        </a:p>
      </dgm:t>
    </dgm:pt>
    <dgm:pt modelId="{8650F504-661E-48BB-AD27-C53D554229FC}" type="pres">
      <dgm:prSet presAssocID="{7DF4979B-1D8A-4ADE-A7F4-1C24A499F3A7}" presName="compositeShape" presStyleCnt="0">
        <dgm:presLayoutVars>
          <dgm:chMax val="7"/>
          <dgm:dir/>
          <dgm:resizeHandles val="exact"/>
        </dgm:presLayoutVars>
      </dgm:prSet>
      <dgm:spPr/>
    </dgm:pt>
    <dgm:pt modelId="{F767736A-2B6E-44F3-9239-6F3086470232}" type="pres">
      <dgm:prSet presAssocID="{7DF4979B-1D8A-4ADE-A7F4-1C24A499F3A7}" presName="wedge1" presStyleLbl="node1" presStyleIdx="0" presStyleCnt="3"/>
      <dgm:spPr/>
      <dgm:t>
        <a:bodyPr/>
        <a:lstStyle/>
        <a:p>
          <a:endParaRPr lang="en-IE"/>
        </a:p>
      </dgm:t>
    </dgm:pt>
    <dgm:pt modelId="{3EB8530F-9ADA-415A-8708-A4F0412595AE}" type="pres">
      <dgm:prSet presAssocID="{7DF4979B-1D8A-4ADE-A7F4-1C24A499F3A7}" presName="dummy1a" presStyleCnt="0"/>
      <dgm:spPr/>
    </dgm:pt>
    <dgm:pt modelId="{F0E2988A-FB86-422A-8410-98D1A31B76FE}" type="pres">
      <dgm:prSet presAssocID="{7DF4979B-1D8A-4ADE-A7F4-1C24A499F3A7}" presName="dummy1b" presStyleCnt="0"/>
      <dgm:spPr/>
    </dgm:pt>
    <dgm:pt modelId="{F2514EC4-9FD2-41F2-88DA-2B60084F0612}" type="pres">
      <dgm:prSet presAssocID="{7DF4979B-1D8A-4ADE-A7F4-1C24A499F3A7}" presName="wedge1Tx" presStyleLbl="node1" presStyleIdx="0" presStyleCnt="3">
        <dgm:presLayoutVars>
          <dgm:chMax val="0"/>
          <dgm:chPref val="0"/>
          <dgm:bulletEnabled val="1"/>
        </dgm:presLayoutVars>
      </dgm:prSet>
      <dgm:spPr/>
      <dgm:t>
        <a:bodyPr/>
        <a:lstStyle/>
        <a:p>
          <a:endParaRPr lang="en-IE"/>
        </a:p>
      </dgm:t>
    </dgm:pt>
    <dgm:pt modelId="{9B12F81F-83DD-4905-A4FD-908618ACC705}" type="pres">
      <dgm:prSet presAssocID="{7DF4979B-1D8A-4ADE-A7F4-1C24A499F3A7}" presName="wedge2" presStyleLbl="node1" presStyleIdx="1" presStyleCnt="3"/>
      <dgm:spPr/>
      <dgm:t>
        <a:bodyPr/>
        <a:lstStyle/>
        <a:p>
          <a:endParaRPr lang="en-IE"/>
        </a:p>
      </dgm:t>
    </dgm:pt>
    <dgm:pt modelId="{82C6AF4C-9414-4420-8362-008EE9A2EA95}" type="pres">
      <dgm:prSet presAssocID="{7DF4979B-1D8A-4ADE-A7F4-1C24A499F3A7}" presName="dummy2a" presStyleCnt="0"/>
      <dgm:spPr/>
    </dgm:pt>
    <dgm:pt modelId="{72156981-FB77-445F-9153-C425DCF020B5}" type="pres">
      <dgm:prSet presAssocID="{7DF4979B-1D8A-4ADE-A7F4-1C24A499F3A7}" presName="dummy2b" presStyleCnt="0"/>
      <dgm:spPr/>
    </dgm:pt>
    <dgm:pt modelId="{B9E5407C-5294-49B8-972E-70FB748149CB}" type="pres">
      <dgm:prSet presAssocID="{7DF4979B-1D8A-4ADE-A7F4-1C24A499F3A7}" presName="wedge2Tx" presStyleLbl="node1" presStyleIdx="1" presStyleCnt="3">
        <dgm:presLayoutVars>
          <dgm:chMax val="0"/>
          <dgm:chPref val="0"/>
          <dgm:bulletEnabled val="1"/>
        </dgm:presLayoutVars>
      </dgm:prSet>
      <dgm:spPr/>
      <dgm:t>
        <a:bodyPr/>
        <a:lstStyle/>
        <a:p>
          <a:endParaRPr lang="en-IE"/>
        </a:p>
      </dgm:t>
    </dgm:pt>
    <dgm:pt modelId="{B2740DE6-3D7E-4968-8559-E380CD5C76BD}" type="pres">
      <dgm:prSet presAssocID="{7DF4979B-1D8A-4ADE-A7F4-1C24A499F3A7}" presName="wedge3" presStyleLbl="node1" presStyleIdx="2" presStyleCnt="3"/>
      <dgm:spPr/>
      <dgm:t>
        <a:bodyPr/>
        <a:lstStyle/>
        <a:p>
          <a:endParaRPr lang="en-IE"/>
        </a:p>
      </dgm:t>
    </dgm:pt>
    <dgm:pt modelId="{954285EF-44CD-41E0-986E-12829076EDC3}" type="pres">
      <dgm:prSet presAssocID="{7DF4979B-1D8A-4ADE-A7F4-1C24A499F3A7}" presName="dummy3a" presStyleCnt="0"/>
      <dgm:spPr/>
    </dgm:pt>
    <dgm:pt modelId="{BBAE76EA-FF88-4AEB-BFD8-DB086F339A09}" type="pres">
      <dgm:prSet presAssocID="{7DF4979B-1D8A-4ADE-A7F4-1C24A499F3A7}" presName="dummy3b" presStyleCnt="0"/>
      <dgm:spPr/>
    </dgm:pt>
    <dgm:pt modelId="{2B4E5766-1239-493B-BF2C-B2F2EACB72FA}" type="pres">
      <dgm:prSet presAssocID="{7DF4979B-1D8A-4ADE-A7F4-1C24A499F3A7}" presName="wedge3Tx" presStyleLbl="node1" presStyleIdx="2" presStyleCnt="3">
        <dgm:presLayoutVars>
          <dgm:chMax val="0"/>
          <dgm:chPref val="0"/>
          <dgm:bulletEnabled val="1"/>
        </dgm:presLayoutVars>
      </dgm:prSet>
      <dgm:spPr/>
      <dgm:t>
        <a:bodyPr/>
        <a:lstStyle/>
        <a:p>
          <a:endParaRPr lang="en-IE"/>
        </a:p>
      </dgm:t>
    </dgm:pt>
    <dgm:pt modelId="{7CBFC7B8-D21D-40B6-B708-6BB1E4C7A256}" type="pres">
      <dgm:prSet presAssocID="{989461FE-A3CF-415C-8D18-2904D8F6CBAC}" presName="arrowWedge1" presStyleLbl="fgSibTrans2D1" presStyleIdx="0" presStyleCnt="3"/>
      <dgm:spPr/>
    </dgm:pt>
    <dgm:pt modelId="{204379C7-BCC5-4139-9610-4DBCEE4A3003}" type="pres">
      <dgm:prSet presAssocID="{1E484070-D8E6-4E87-AC0D-BBEEB9BCD8A8}" presName="arrowWedge2" presStyleLbl="fgSibTrans2D1" presStyleIdx="1" presStyleCnt="3"/>
      <dgm:spPr/>
    </dgm:pt>
    <dgm:pt modelId="{569EA3FB-C818-474B-96B8-CBB74706DD47}" type="pres">
      <dgm:prSet presAssocID="{463A6689-CA45-4326-8E75-20E098805990}" presName="arrowWedge3" presStyleLbl="fgSibTrans2D1" presStyleIdx="2" presStyleCnt="3"/>
      <dgm:spPr/>
    </dgm:pt>
  </dgm:ptLst>
  <dgm:cxnLst>
    <dgm:cxn modelId="{1A1837B6-4E86-4F87-A681-48336FA6BDE7}" type="presOf" srcId="{47D39820-935C-4416-AB58-D3692F728CFE}" destId="{B2740DE6-3D7E-4968-8559-E380CD5C76BD}" srcOrd="0" destOrd="0" presId="urn:microsoft.com/office/officeart/2005/8/layout/cycle8"/>
    <dgm:cxn modelId="{7EAD76D5-4C03-4D0D-B349-61F503AE61EA}" type="presOf" srcId="{7DF4979B-1D8A-4ADE-A7F4-1C24A499F3A7}" destId="{8650F504-661E-48BB-AD27-C53D554229FC}" srcOrd="0" destOrd="0" presId="urn:microsoft.com/office/officeart/2005/8/layout/cycle8"/>
    <dgm:cxn modelId="{0B890928-647F-45C4-AD57-E938A62D01DD}" type="presOf" srcId="{47D39820-935C-4416-AB58-D3692F728CFE}" destId="{2B4E5766-1239-493B-BF2C-B2F2EACB72FA}" srcOrd="1" destOrd="0" presId="urn:microsoft.com/office/officeart/2005/8/layout/cycle8"/>
    <dgm:cxn modelId="{D80169B8-E3BC-40FF-AFE6-43CC0D59675D}" srcId="{7DF4979B-1D8A-4ADE-A7F4-1C24A499F3A7}" destId="{0CB4C9FB-7C6F-4878-8C7C-515C4B12C72F}" srcOrd="1" destOrd="0" parTransId="{16D23FA6-62F1-4765-BF89-884C7EA7CBC0}" sibTransId="{1E484070-D8E6-4E87-AC0D-BBEEB9BCD8A8}"/>
    <dgm:cxn modelId="{C2DF79E7-812F-4361-A251-343745FBCBB6}" type="presOf" srcId="{24B7F504-A28B-48B6-936A-2C1719BE3D9F}" destId="{F767736A-2B6E-44F3-9239-6F3086470232}" srcOrd="0" destOrd="0" presId="urn:microsoft.com/office/officeart/2005/8/layout/cycle8"/>
    <dgm:cxn modelId="{32EAC9B8-66D1-439B-82D2-D5B7A22E7A27}" type="presOf" srcId="{0CB4C9FB-7C6F-4878-8C7C-515C4B12C72F}" destId="{B9E5407C-5294-49B8-972E-70FB748149CB}" srcOrd="1" destOrd="0" presId="urn:microsoft.com/office/officeart/2005/8/layout/cycle8"/>
    <dgm:cxn modelId="{CF9CA489-7EFD-491D-B1B2-B33BC05E3F83}" type="presOf" srcId="{0CB4C9FB-7C6F-4878-8C7C-515C4B12C72F}" destId="{9B12F81F-83DD-4905-A4FD-908618ACC705}" srcOrd="0" destOrd="0" presId="urn:microsoft.com/office/officeart/2005/8/layout/cycle8"/>
    <dgm:cxn modelId="{4ECABD85-FCC7-4FC9-A670-735F7019946D}" srcId="{7DF4979B-1D8A-4ADE-A7F4-1C24A499F3A7}" destId="{24B7F504-A28B-48B6-936A-2C1719BE3D9F}" srcOrd="0" destOrd="0" parTransId="{ED9A0E5E-1B73-4B11-B2A0-FE6DDA9C967C}" sibTransId="{989461FE-A3CF-415C-8D18-2904D8F6CBAC}"/>
    <dgm:cxn modelId="{651D7459-DC88-49EB-B6FF-77AC5DA57CBA}" srcId="{7DF4979B-1D8A-4ADE-A7F4-1C24A499F3A7}" destId="{47D39820-935C-4416-AB58-D3692F728CFE}" srcOrd="2" destOrd="0" parTransId="{229FAD5C-8E0B-4E2E-B70B-D7111A3F8A48}" sibTransId="{463A6689-CA45-4326-8E75-20E098805990}"/>
    <dgm:cxn modelId="{3CC9DC38-42C5-44C4-80CF-E85B44936B22}" type="presOf" srcId="{24B7F504-A28B-48B6-936A-2C1719BE3D9F}" destId="{F2514EC4-9FD2-41F2-88DA-2B60084F0612}" srcOrd="1" destOrd="0" presId="urn:microsoft.com/office/officeart/2005/8/layout/cycle8"/>
    <dgm:cxn modelId="{E3746C82-2995-492F-9489-101D96AEB239}" type="presParOf" srcId="{8650F504-661E-48BB-AD27-C53D554229FC}" destId="{F767736A-2B6E-44F3-9239-6F3086470232}" srcOrd="0" destOrd="0" presId="urn:microsoft.com/office/officeart/2005/8/layout/cycle8"/>
    <dgm:cxn modelId="{84B4ED4B-2665-4D92-84E0-917FDA62C22C}" type="presParOf" srcId="{8650F504-661E-48BB-AD27-C53D554229FC}" destId="{3EB8530F-9ADA-415A-8708-A4F0412595AE}" srcOrd="1" destOrd="0" presId="urn:microsoft.com/office/officeart/2005/8/layout/cycle8"/>
    <dgm:cxn modelId="{5F639328-DD1F-4C05-8C5F-DBCA127E35A3}" type="presParOf" srcId="{8650F504-661E-48BB-AD27-C53D554229FC}" destId="{F0E2988A-FB86-422A-8410-98D1A31B76FE}" srcOrd="2" destOrd="0" presId="urn:microsoft.com/office/officeart/2005/8/layout/cycle8"/>
    <dgm:cxn modelId="{6AD6183B-7BCA-4972-AD1D-DC7D4305CD6F}" type="presParOf" srcId="{8650F504-661E-48BB-AD27-C53D554229FC}" destId="{F2514EC4-9FD2-41F2-88DA-2B60084F0612}" srcOrd="3" destOrd="0" presId="urn:microsoft.com/office/officeart/2005/8/layout/cycle8"/>
    <dgm:cxn modelId="{49F7739A-D51D-4F28-8D90-B1FB593C8963}" type="presParOf" srcId="{8650F504-661E-48BB-AD27-C53D554229FC}" destId="{9B12F81F-83DD-4905-A4FD-908618ACC705}" srcOrd="4" destOrd="0" presId="urn:microsoft.com/office/officeart/2005/8/layout/cycle8"/>
    <dgm:cxn modelId="{520112CC-C292-4657-9115-65F5DB791CCB}" type="presParOf" srcId="{8650F504-661E-48BB-AD27-C53D554229FC}" destId="{82C6AF4C-9414-4420-8362-008EE9A2EA95}" srcOrd="5" destOrd="0" presId="urn:microsoft.com/office/officeart/2005/8/layout/cycle8"/>
    <dgm:cxn modelId="{3C140B2B-CBEE-4779-A371-4A075322D61B}" type="presParOf" srcId="{8650F504-661E-48BB-AD27-C53D554229FC}" destId="{72156981-FB77-445F-9153-C425DCF020B5}" srcOrd="6" destOrd="0" presId="urn:microsoft.com/office/officeart/2005/8/layout/cycle8"/>
    <dgm:cxn modelId="{EE75D11E-7277-4BE4-B988-8046749E7181}" type="presParOf" srcId="{8650F504-661E-48BB-AD27-C53D554229FC}" destId="{B9E5407C-5294-49B8-972E-70FB748149CB}" srcOrd="7" destOrd="0" presId="urn:microsoft.com/office/officeart/2005/8/layout/cycle8"/>
    <dgm:cxn modelId="{E8B3C87D-40FE-4068-AD36-689F7B246012}" type="presParOf" srcId="{8650F504-661E-48BB-AD27-C53D554229FC}" destId="{B2740DE6-3D7E-4968-8559-E380CD5C76BD}" srcOrd="8" destOrd="0" presId="urn:microsoft.com/office/officeart/2005/8/layout/cycle8"/>
    <dgm:cxn modelId="{7E9656A1-69EA-43FF-B732-D85C6E17C21A}" type="presParOf" srcId="{8650F504-661E-48BB-AD27-C53D554229FC}" destId="{954285EF-44CD-41E0-986E-12829076EDC3}" srcOrd="9" destOrd="0" presId="urn:microsoft.com/office/officeart/2005/8/layout/cycle8"/>
    <dgm:cxn modelId="{4C1A9BFA-52BF-4B9F-B77F-EAE99CD1D990}" type="presParOf" srcId="{8650F504-661E-48BB-AD27-C53D554229FC}" destId="{BBAE76EA-FF88-4AEB-BFD8-DB086F339A09}" srcOrd="10" destOrd="0" presId="urn:microsoft.com/office/officeart/2005/8/layout/cycle8"/>
    <dgm:cxn modelId="{498D9349-84D0-4B2F-9946-B25783D0A9C3}" type="presParOf" srcId="{8650F504-661E-48BB-AD27-C53D554229FC}" destId="{2B4E5766-1239-493B-BF2C-B2F2EACB72FA}" srcOrd="11" destOrd="0" presId="urn:microsoft.com/office/officeart/2005/8/layout/cycle8"/>
    <dgm:cxn modelId="{0588ED8F-DAD9-4A99-A189-561F8F23688B}" type="presParOf" srcId="{8650F504-661E-48BB-AD27-C53D554229FC}" destId="{7CBFC7B8-D21D-40B6-B708-6BB1E4C7A256}" srcOrd="12" destOrd="0" presId="urn:microsoft.com/office/officeart/2005/8/layout/cycle8"/>
    <dgm:cxn modelId="{75C05EA9-C8CD-4182-98BC-24D425800E07}" type="presParOf" srcId="{8650F504-661E-48BB-AD27-C53D554229FC}" destId="{204379C7-BCC5-4139-9610-4DBCEE4A3003}" srcOrd="13" destOrd="0" presId="urn:microsoft.com/office/officeart/2005/8/layout/cycle8"/>
    <dgm:cxn modelId="{177CB806-7ED1-4B8A-B82B-2524685BA811}" type="presParOf" srcId="{8650F504-661E-48BB-AD27-C53D554229FC}" destId="{569EA3FB-C818-474B-96B8-CBB74706DD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7736A-2B6E-44F3-9239-6F3086470232}">
      <dsp:nvSpPr>
        <dsp:cNvPr id="0" name=""/>
        <dsp:cNvSpPr/>
      </dsp:nvSpPr>
      <dsp:spPr>
        <a:xfrm>
          <a:off x="2182697" y="327620"/>
          <a:ext cx="4233862" cy="4233862"/>
        </a:xfrm>
        <a:prstGeom prst="pie">
          <a:avLst>
            <a:gd name="adj1" fmla="val 16200000"/>
            <a:gd name="adj2" fmla="val 18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Develop your Creative School Plan</a:t>
          </a:r>
          <a:endParaRPr lang="en-IE" sz="2000" b="1" kern="1200" dirty="0">
            <a:solidFill>
              <a:schemeClr val="bg2"/>
            </a:solidFill>
          </a:endParaRPr>
        </a:p>
      </dsp:txBody>
      <dsp:txXfrm>
        <a:off x="4414043" y="1224795"/>
        <a:ext cx="1512093" cy="1260078"/>
      </dsp:txXfrm>
    </dsp:sp>
    <dsp:sp modelId="{9B12F81F-83DD-4905-A4FD-908618ACC705}">
      <dsp:nvSpPr>
        <dsp:cNvPr id="0" name=""/>
        <dsp:cNvSpPr/>
      </dsp:nvSpPr>
      <dsp:spPr>
        <a:xfrm>
          <a:off x="2095499" y="478829"/>
          <a:ext cx="4233862" cy="4233862"/>
        </a:xfrm>
        <a:prstGeom prst="pie">
          <a:avLst>
            <a:gd name="adj1" fmla="val 1800000"/>
            <a:gd name="adj2" fmla="val 9000000"/>
          </a:avLst>
        </a:prstGeom>
        <a:solidFill>
          <a:schemeClr val="accent1">
            <a:shade val="80000"/>
            <a:hueOff val="34731"/>
            <a:satOff val="9642"/>
            <a:lumOff val="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solidFill>
            </a:rPr>
            <a:t>Begin to implement your Creative School Plan</a:t>
          </a:r>
          <a:endParaRPr lang="en-IE" sz="2100" b="1" kern="1200" dirty="0">
            <a:solidFill>
              <a:schemeClr val="bg2"/>
            </a:solidFill>
          </a:endParaRPr>
        </a:p>
      </dsp:txBody>
      <dsp:txXfrm>
        <a:off x="3103562" y="3225799"/>
        <a:ext cx="2268140" cy="1108868"/>
      </dsp:txXfrm>
    </dsp:sp>
    <dsp:sp modelId="{B2740DE6-3D7E-4968-8559-E380CD5C76BD}">
      <dsp:nvSpPr>
        <dsp:cNvPr id="0" name=""/>
        <dsp:cNvSpPr/>
      </dsp:nvSpPr>
      <dsp:spPr>
        <a:xfrm>
          <a:off x="2008302" y="327620"/>
          <a:ext cx="4233862" cy="4233862"/>
        </a:xfrm>
        <a:prstGeom prst="pie">
          <a:avLst>
            <a:gd name="adj1" fmla="val 9000000"/>
            <a:gd name="adj2" fmla="val 16200000"/>
          </a:avLst>
        </a:prstGeom>
        <a:solidFill>
          <a:schemeClr val="accent1">
            <a:shade val="80000"/>
            <a:hueOff val="69463"/>
            <a:satOff val="19283"/>
            <a:lumOff val="14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Understand</a:t>
          </a:r>
          <a:endParaRPr lang="en-IE" sz="2000" b="1" kern="1200" dirty="0">
            <a:solidFill>
              <a:schemeClr val="bg2"/>
            </a:solidFill>
          </a:endParaRPr>
        </a:p>
      </dsp:txBody>
      <dsp:txXfrm>
        <a:off x="2498724" y="1224795"/>
        <a:ext cx="1512093" cy="1260078"/>
      </dsp:txXfrm>
    </dsp:sp>
    <dsp:sp modelId="{7CBFC7B8-D21D-40B6-B708-6BB1E4C7A256}">
      <dsp:nvSpPr>
        <dsp:cNvPr id="0" name=""/>
        <dsp:cNvSpPr/>
      </dsp:nvSpPr>
      <dsp:spPr>
        <a:xfrm>
          <a:off x="1920950" y="65524"/>
          <a:ext cx="4758054" cy="4758054"/>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4379C7-BCC5-4139-9610-4DBCEE4A3003}">
      <dsp:nvSpPr>
        <dsp:cNvPr id="0" name=""/>
        <dsp:cNvSpPr/>
      </dsp:nvSpPr>
      <dsp:spPr>
        <a:xfrm>
          <a:off x="1833403" y="216465"/>
          <a:ext cx="4758054" cy="4758054"/>
        </a:xfrm>
        <a:prstGeom prst="circularArrow">
          <a:avLst>
            <a:gd name="adj1" fmla="val 5085"/>
            <a:gd name="adj2" fmla="val 327528"/>
            <a:gd name="adj3" fmla="val 8671970"/>
            <a:gd name="adj4" fmla="val 1800502"/>
            <a:gd name="adj5" fmla="val 5932"/>
          </a:avLst>
        </a:prstGeom>
        <a:solidFill>
          <a:schemeClr val="accent1">
            <a:shade val="90000"/>
            <a:hueOff val="34751"/>
            <a:satOff val="5033"/>
            <a:lumOff val="51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EA3FB-C818-474B-96B8-CBB74706DD47}">
      <dsp:nvSpPr>
        <dsp:cNvPr id="0" name=""/>
        <dsp:cNvSpPr/>
      </dsp:nvSpPr>
      <dsp:spPr>
        <a:xfrm>
          <a:off x="1745856" y="65524"/>
          <a:ext cx="4758054" cy="4758054"/>
        </a:xfrm>
        <a:prstGeom prst="circularArrow">
          <a:avLst>
            <a:gd name="adj1" fmla="val 5085"/>
            <a:gd name="adj2" fmla="val 327528"/>
            <a:gd name="adj3" fmla="val 15873039"/>
            <a:gd name="adj4" fmla="val 9000000"/>
            <a:gd name="adj5" fmla="val 5932"/>
          </a:avLst>
        </a:prstGeom>
        <a:solidFill>
          <a:schemeClr val="accent1">
            <a:shade val="90000"/>
            <a:hueOff val="69502"/>
            <a:satOff val="10065"/>
            <a:lumOff val="1028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844" cy="500463"/>
          </a:xfrm>
          <a:prstGeom prst="rect">
            <a:avLst/>
          </a:prstGeom>
        </p:spPr>
        <p:txBody>
          <a:bodyPr vert="horz" lIns="92866" tIns="46433" rIns="92866" bIns="46433" rtlCol="0"/>
          <a:lstStyle>
            <a:lvl1pPr algn="l">
              <a:defRPr sz="1200"/>
            </a:lvl1pPr>
          </a:lstStyle>
          <a:p>
            <a:endParaRPr lang="en-GB"/>
          </a:p>
        </p:txBody>
      </p:sp>
      <p:sp>
        <p:nvSpPr>
          <p:cNvPr id="3" name="Date Placeholder 2"/>
          <p:cNvSpPr>
            <a:spLocks noGrp="1"/>
          </p:cNvSpPr>
          <p:nvPr>
            <p:ph type="dt" sz="quarter" idx="1"/>
          </p:nvPr>
        </p:nvSpPr>
        <p:spPr>
          <a:xfrm>
            <a:off x="3888871" y="0"/>
            <a:ext cx="2973844" cy="500463"/>
          </a:xfrm>
          <a:prstGeom prst="rect">
            <a:avLst/>
          </a:prstGeom>
        </p:spPr>
        <p:txBody>
          <a:bodyPr vert="horz" lIns="92866" tIns="46433" rIns="92866" bIns="46433" rtlCol="0"/>
          <a:lstStyle>
            <a:lvl1pPr algn="r">
              <a:defRPr sz="1200"/>
            </a:lvl1pPr>
          </a:lstStyle>
          <a:p>
            <a:fld id="{3D25E8C0-3E33-4000-A743-141A2F85CF91}" type="datetimeFigureOut">
              <a:rPr lang="en-GB" smtClean="0"/>
              <a:t>09/12/2021</a:t>
            </a:fld>
            <a:endParaRPr lang="en-GB"/>
          </a:p>
        </p:txBody>
      </p:sp>
      <p:sp>
        <p:nvSpPr>
          <p:cNvPr id="4" name="Footer Placeholder 3"/>
          <p:cNvSpPr>
            <a:spLocks noGrp="1"/>
          </p:cNvSpPr>
          <p:nvPr>
            <p:ph type="ftr" sz="quarter" idx="2"/>
          </p:nvPr>
        </p:nvSpPr>
        <p:spPr>
          <a:xfrm>
            <a:off x="0" y="9496014"/>
            <a:ext cx="2973844" cy="500462"/>
          </a:xfrm>
          <a:prstGeom prst="rect">
            <a:avLst/>
          </a:prstGeom>
        </p:spPr>
        <p:txBody>
          <a:bodyPr vert="horz" lIns="92866" tIns="46433" rIns="92866" bIns="46433" rtlCol="0" anchor="b"/>
          <a:lstStyle>
            <a:lvl1pPr algn="l">
              <a:defRPr sz="1200"/>
            </a:lvl1pPr>
          </a:lstStyle>
          <a:p>
            <a:endParaRPr lang="en-GB"/>
          </a:p>
        </p:txBody>
      </p:sp>
      <p:sp>
        <p:nvSpPr>
          <p:cNvPr id="5" name="Slide Number Placeholder 4"/>
          <p:cNvSpPr>
            <a:spLocks noGrp="1"/>
          </p:cNvSpPr>
          <p:nvPr>
            <p:ph type="sldNum" sz="quarter" idx="3"/>
          </p:nvPr>
        </p:nvSpPr>
        <p:spPr>
          <a:xfrm>
            <a:off x="3888871" y="9496014"/>
            <a:ext cx="2973844" cy="500462"/>
          </a:xfrm>
          <a:prstGeom prst="rect">
            <a:avLst/>
          </a:prstGeom>
        </p:spPr>
        <p:txBody>
          <a:bodyPr vert="horz" lIns="92866" tIns="46433" rIns="92866" bIns="46433" rtlCol="0" anchor="b"/>
          <a:lstStyle>
            <a:lvl1pPr algn="r">
              <a:defRPr sz="1200"/>
            </a:lvl1pPr>
          </a:lstStyle>
          <a:p>
            <a:fld id="{531ECDA1-7EA9-4924-B5F7-85F78A30262E}" type="slidenum">
              <a:rPr lang="en-GB" smtClean="0"/>
              <a:t>‹#›</a:t>
            </a:fld>
            <a:endParaRPr lang="en-GB"/>
          </a:p>
        </p:txBody>
      </p:sp>
    </p:spTree>
    <p:extLst>
      <p:ext uri="{BB962C8B-B14F-4D97-AF65-F5344CB8AC3E}">
        <p14:creationId xmlns:p14="http://schemas.microsoft.com/office/powerpoint/2010/main" val="40334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4551" cy="49990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9799" y="0"/>
            <a:ext cx="2974551" cy="49990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931863" y="749300"/>
            <a:ext cx="5000625" cy="37496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5248" y="4749086"/>
            <a:ext cx="5033857" cy="449913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498171"/>
            <a:ext cx="2974551" cy="499904"/>
          </a:xfrm>
          <a:prstGeom prst="rect">
            <a:avLst/>
          </a:prstGeom>
          <a:noFill/>
          <a:ln w="9525">
            <a:noFill/>
            <a:miter lim="800000"/>
            <a:headEnd/>
            <a:tailEnd/>
          </a:ln>
        </p:spPr>
        <p:txBody>
          <a:bodyPr vert="horz" wrap="square" lIns="92866" tIns="46433" rIns="92866" bIns="46433"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9799" y="9498171"/>
            <a:ext cx="2974551" cy="499904"/>
          </a:xfrm>
          <a:prstGeom prst="rect">
            <a:avLst/>
          </a:prstGeom>
          <a:noFill/>
          <a:ln w="9525">
            <a:noFill/>
            <a:miter lim="800000"/>
            <a:headEnd/>
            <a:tailEnd/>
          </a:ln>
        </p:spPr>
        <p:txBody>
          <a:bodyPr vert="horz" wrap="square" lIns="92866" tIns="46433" rIns="92866" bIns="46433" numCol="1" anchor="b" anchorCtr="0" compatLnSpc="1">
            <a:prstTxWarp prst="textNoShape">
              <a:avLst/>
            </a:prstTxWarp>
          </a:bodyPr>
          <a:lstStyle>
            <a:lvl1pPr algn="r">
              <a:defRPr sz="1200"/>
            </a:lvl1pPr>
          </a:lstStyle>
          <a:p>
            <a:fld id="{A793AC6B-ED5B-434F-8A5C-D11FA430BD29}" type="slidenum">
              <a:rPr lang="en-US"/>
              <a:pPr/>
              <a:t>‹#›</a:t>
            </a:fld>
            <a:endParaRPr lang="en-US"/>
          </a:p>
        </p:txBody>
      </p:sp>
    </p:spTree>
    <p:extLst>
      <p:ext uri="{BB962C8B-B14F-4D97-AF65-F5344CB8AC3E}">
        <p14:creationId xmlns:p14="http://schemas.microsoft.com/office/powerpoint/2010/main" val="2876969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C1CFB-9B04-4437-8AA6-3F4E06D501D9}" type="slidenum">
              <a:rPr lang="en-US"/>
              <a:pPr/>
              <a:t>1</a:t>
            </a:fld>
            <a:endParaRPr lang="en-US"/>
          </a:p>
        </p:txBody>
      </p:sp>
      <p:sp>
        <p:nvSpPr>
          <p:cNvPr id="11266" name="Rectangle 2"/>
          <p:cNvSpPr>
            <a:spLocks noGrp="1" noRot="1" noChangeAspect="1" noChangeArrowheads="1" noTextEdit="1"/>
          </p:cNvSpPr>
          <p:nvPr>
            <p:ph type="sldImg"/>
          </p:nvPr>
        </p:nvSpPr>
        <p:spPr>
          <a:xfrm>
            <a:off x="930275" y="749300"/>
            <a:ext cx="5000625" cy="3749675"/>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5171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lstStyle/>
          <a:p>
            <a:pPr>
              <a:defRPr/>
            </a:pPr>
            <a:r>
              <a:rPr lang="en-IE" dirty="0" smtClean="0"/>
              <a:t>This document will help your school to begin to develop a vision and aims and begin to practically implement activities which support them.</a:t>
            </a:r>
            <a:endParaRPr lang="en-IE" b="1" dirty="0" smtClean="0">
              <a:solidFill>
                <a:srgbClr val="000000"/>
              </a:solidFill>
              <a:latin typeface="Apercu Pro"/>
              <a:ea typeface="MS PGothic" pitchFamily="34" charset="-128"/>
            </a:endParaRPr>
          </a:p>
          <a:p>
            <a:pPr defTabSz="928665">
              <a:defRPr/>
            </a:pPr>
            <a:endParaRPr lang="en-IE" b="1" dirty="0" smtClean="0"/>
          </a:p>
          <a:p>
            <a:pPr defTabSz="928665">
              <a:defRPr/>
            </a:pPr>
            <a:r>
              <a:rPr lang="en-IE" dirty="0" smtClean="0"/>
              <a:t>The final version of the Plan is submitted to the Arts Council at the end of the 22/23 academic year.</a:t>
            </a:r>
          </a:p>
          <a:p>
            <a:endParaRPr lang="en-GB" b="1" dirty="0"/>
          </a:p>
        </p:txBody>
      </p:sp>
      <p:sp>
        <p:nvSpPr>
          <p:cNvPr id="4" name="Slide Number Placeholder 3"/>
          <p:cNvSpPr>
            <a:spLocks noGrp="1"/>
          </p:cNvSpPr>
          <p:nvPr>
            <p:ph type="sldNum" sz="quarter" idx="5"/>
          </p:nvPr>
        </p:nvSpPr>
        <p:spPr/>
        <p:txBody>
          <a:bodyPr/>
          <a:lstStyle/>
          <a:p>
            <a:pPr defTabSz="928665">
              <a:defRPr/>
            </a:pPr>
            <a:fld id="{A793AC6B-ED5B-434F-8A5C-D11FA430BD29}" type="slidenum">
              <a:rPr lang="en-US">
                <a:solidFill>
                  <a:srgbClr val="000000"/>
                </a:solidFill>
              </a:rPr>
              <a:pPr defTabSz="928665">
                <a:defRPr/>
              </a:pPr>
              <a:t>11</a:t>
            </a:fld>
            <a:endParaRPr lang="en-US">
              <a:solidFill>
                <a:srgbClr val="000000"/>
              </a:solidFill>
            </a:endParaRPr>
          </a:p>
        </p:txBody>
      </p:sp>
    </p:spTree>
    <p:extLst>
      <p:ext uri="{BB962C8B-B14F-4D97-AF65-F5344CB8AC3E}">
        <p14:creationId xmlns:p14="http://schemas.microsoft.com/office/powerpoint/2010/main" val="98049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8665">
              <a:defRPr/>
            </a:pPr>
            <a:fld id="{661C1CFB-9B04-4437-8AA6-3F4E06D501D9}" type="slidenum">
              <a:rPr lang="en-US">
                <a:solidFill>
                  <a:srgbClr val="000000"/>
                </a:solidFill>
              </a:rPr>
              <a:pPr defTabSz="928665">
                <a:defRPr/>
              </a:pPr>
              <a:t>12</a:t>
            </a:fld>
            <a:endParaRPr lang="en-US">
              <a:solidFill>
                <a:srgbClr val="000000"/>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5796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latin typeface="Calibri" panose="020F0502020204030204" pitchFamily="34"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2</a:t>
            </a:fld>
            <a:endParaRPr lang="en-US">
              <a:solidFill>
                <a:srgbClr val="000000"/>
              </a:solidFill>
            </a:endParaRPr>
          </a:p>
        </p:txBody>
      </p:sp>
    </p:spTree>
    <p:extLst>
      <p:ext uri="{BB962C8B-B14F-4D97-AF65-F5344CB8AC3E}">
        <p14:creationId xmlns:p14="http://schemas.microsoft.com/office/powerpoint/2010/main" val="233468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338638" cy="3254375"/>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rgbClr val="000000"/>
                </a:solidFill>
              </a:rPr>
              <a:t>Creative Schools offers</a:t>
            </a:r>
            <a:r>
              <a:rPr lang="en-US" baseline="0" dirty="0" smtClean="0">
                <a:solidFill>
                  <a:srgbClr val="000000"/>
                </a:solidFill>
              </a:rPr>
              <a:t> a guided journey to schools </a:t>
            </a:r>
            <a:r>
              <a:rPr lang="en-IE" baseline="0" noProof="0" dirty="0" smtClean="0">
                <a:solidFill>
                  <a:srgbClr val="000000"/>
                </a:solidFill>
              </a:rPr>
              <a:t>and </a:t>
            </a:r>
            <a:r>
              <a:rPr lang="en-IE" baseline="0" noProof="0" dirty="0" err="1" smtClean="0">
                <a:solidFill>
                  <a:srgbClr val="000000"/>
                </a:solidFill>
              </a:rPr>
              <a:t>Youthreach</a:t>
            </a:r>
            <a:r>
              <a:rPr lang="en-IE" baseline="0" noProof="0" dirty="0" smtClean="0">
                <a:solidFill>
                  <a:srgbClr val="000000"/>
                </a:solidFill>
              </a:rPr>
              <a:t> centres.  You go at your own pace through three main phases: The ‘understand’ phase runs until approximately May or June 2022, and gives your students and your school community time to explore and analyse what arts and creativity means to you and to your school;  all the material, surveys, creative outputs and shared learnings from your ‘understand’ phase sets you up well for the second phase, which is a whole-school process to develop your Creative School Plan, which will include a vision and aims particular to your school, as well as priority actions and projects. Developing and agreeing your school’s Creative School Plan and beginning to carry out the initial actions and projects will take you from June 2022 to June 2023. </a:t>
            </a:r>
            <a:endParaRPr lang="en-IE" b="0" i="0" noProof="0" dirty="0" smtClean="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IE" b="0" i="0" noProof="0"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60854A71-E677-3742-880B-80E25BD248E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69110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8269" y="4624511"/>
            <a:ext cx="5827810" cy="4748684"/>
          </a:xfrm>
        </p:spPr>
        <p:txBody>
          <a:bodyPr/>
          <a:lstStyle/>
          <a:p>
            <a:r>
              <a:rPr lang="en-IE" dirty="0">
                <a:solidFill>
                  <a:srgbClr val="080808"/>
                </a:solidFill>
                <a:latin typeface="Arial" charset="0"/>
                <a:ea typeface="ＭＳ Ｐゴシック" pitchFamily="-112" charset="-128"/>
              </a:rPr>
              <a:t/>
            </a:r>
            <a:br>
              <a:rPr lang="en-IE" dirty="0">
                <a:solidFill>
                  <a:srgbClr val="080808"/>
                </a:solidFill>
                <a:latin typeface="Arial" charset="0"/>
                <a:ea typeface="ＭＳ Ｐゴシック" pitchFamily="-112" charset="-128"/>
              </a:rPr>
            </a:br>
            <a:r>
              <a:rPr lang="en-US" sz="1200" kern="1200" dirty="0" smtClean="0">
                <a:solidFill>
                  <a:schemeClr val="tx1"/>
                </a:solidFill>
                <a:effectLst/>
                <a:latin typeface="Arial" charset="0"/>
                <a:ea typeface="ＭＳ Ｐゴシック" pitchFamily="-112" charset="-128"/>
                <a:cs typeface="+mn-cs"/>
              </a:rPr>
              <a:t>Your CA will take time to establish a rapport with your school that will support effective working relationships between themselves, the staff and the students.</a:t>
            </a:r>
          </a:p>
          <a:p>
            <a:r>
              <a:rPr lang="en-US" sz="1200" kern="1200" dirty="0" smtClean="0">
                <a:solidFill>
                  <a:schemeClr val="tx1"/>
                </a:solidFill>
                <a:effectLst/>
                <a:latin typeface="Arial" charset="0"/>
                <a:ea typeface="ＭＳ Ｐゴシック" pitchFamily="-112" charset="-128"/>
                <a:cs typeface="+mn-cs"/>
              </a:rPr>
              <a:t>CAs will go about this relationship-building process in a variety of (creative!) ways. </a:t>
            </a:r>
          </a:p>
          <a:p>
            <a:r>
              <a:rPr lang="en-US" sz="1200" kern="1200" dirty="0" smtClean="0">
                <a:solidFill>
                  <a:schemeClr val="tx1"/>
                </a:solidFill>
                <a:effectLst/>
                <a:latin typeface="Arial" charset="0"/>
                <a:ea typeface="ＭＳ Ｐゴシック" pitchFamily="-112" charset="-128"/>
                <a:cs typeface="+mn-cs"/>
              </a:rPr>
              <a:t>They may also present themselves, their role and details of the CS programme to the wider school. </a:t>
            </a:r>
            <a:endParaRPr lang="en-GB"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They will support your school to carry out an analysis of your current engagement with the arts and creativity and the current resources in your schools and wider community. </a:t>
            </a:r>
          </a:p>
          <a:p>
            <a:r>
              <a:rPr lang="en-US" sz="1200" kern="1200" dirty="0" smtClean="0">
                <a:solidFill>
                  <a:schemeClr val="tx1"/>
                </a:solidFill>
                <a:effectLst/>
                <a:latin typeface="Arial" charset="0"/>
                <a:ea typeface="ＭＳ Ｐゴシック" pitchFamily="-112" charset="-128"/>
                <a:cs typeface="+mn-cs"/>
              </a:rPr>
              <a:t>They will explore your school’s understanding of creativity and help you discover the artistic and creative experiences and interests of your school community. </a:t>
            </a:r>
            <a:endParaRPr lang="en-GB"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Your CA will work with your School Coordinator (SC) to arrange creative conversations with the whole school community. This could, for example, take the form of setting up a student advisory group, teacher/parent surveys or student voice workshops. </a:t>
            </a:r>
          </a:p>
          <a:p>
            <a:r>
              <a:rPr lang="en-US" sz="1200" kern="1200" dirty="0" smtClean="0">
                <a:solidFill>
                  <a:schemeClr val="tx1"/>
                </a:solidFill>
                <a:effectLst/>
                <a:latin typeface="Arial" charset="0"/>
                <a:ea typeface="ＭＳ Ｐゴシック" pitchFamily="-112" charset="-128"/>
                <a:cs typeface="+mn-cs"/>
              </a:rPr>
              <a:t>Through this process your school’s strengths and areas for development are identified. </a:t>
            </a:r>
          </a:p>
          <a:p>
            <a:r>
              <a:rPr lang="en-US" sz="1200" kern="1200" dirty="0" smtClean="0">
                <a:solidFill>
                  <a:schemeClr val="tx1"/>
                </a:solidFill>
                <a:effectLst/>
                <a:latin typeface="Arial" charset="0"/>
                <a:ea typeface="ＭＳ Ｐゴシック" pitchFamily="-112" charset="-128"/>
                <a:cs typeface="+mn-cs"/>
              </a:rPr>
              <a:t>While working on this analysis your school might consider pilot workshops, activities or research.</a:t>
            </a:r>
            <a:endParaRPr lang="en-GB" sz="1200" kern="1200" dirty="0" smtClean="0">
              <a:solidFill>
                <a:schemeClr val="tx1"/>
              </a:solidFill>
              <a:effectLst/>
              <a:latin typeface="Arial" charset="0"/>
              <a:ea typeface="ＭＳ Ｐゴシック" pitchFamily="-112" charset="-128"/>
              <a:cs typeface="+mn-cs"/>
            </a:endParaRPr>
          </a:p>
          <a:p>
            <a:endParaRPr lang="en-GB" dirty="0"/>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4</a:t>
            </a:fld>
            <a:endParaRPr lang="en-US">
              <a:solidFill>
                <a:srgbClr val="000000"/>
              </a:solidFill>
            </a:endParaRPr>
          </a:p>
        </p:txBody>
      </p:sp>
    </p:spTree>
    <p:extLst>
      <p:ext uri="{BB962C8B-B14F-4D97-AF65-F5344CB8AC3E}">
        <p14:creationId xmlns:p14="http://schemas.microsoft.com/office/powerpoint/2010/main" val="23202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36" y="4499537"/>
            <a:ext cx="5827810" cy="4748684"/>
          </a:xfrm>
        </p:spPr>
        <p:txBody>
          <a:bodyPr/>
          <a:lstStyle/>
          <a:p>
            <a:r>
              <a:rPr lang="en-US" sz="1200" b="1" kern="1200" dirty="0" smtClean="0">
                <a:solidFill>
                  <a:schemeClr val="tx1"/>
                </a:solidFill>
                <a:effectLst/>
                <a:latin typeface="Arial" charset="0"/>
                <a:ea typeface="ＭＳ Ｐゴシック" pitchFamily="-112" charset="-128"/>
                <a:cs typeface="+mn-cs"/>
              </a:rPr>
              <a:t>May/June 2022– June 2023</a:t>
            </a:r>
            <a:endParaRPr lang="en-GB"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At this point, your CA will begin to research ways in which your individual development priorities and needs can be developed. </a:t>
            </a:r>
          </a:p>
          <a:p>
            <a:r>
              <a:rPr lang="en-US" sz="1200" kern="1200" dirty="0" smtClean="0">
                <a:solidFill>
                  <a:schemeClr val="tx1"/>
                </a:solidFill>
                <a:effectLst/>
                <a:latin typeface="Arial" charset="0"/>
                <a:ea typeface="ＭＳ Ｐゴシック" pitchFamily="-112" charset="-128"/>
                <a:cs typeface="+mn-cs"/>
              </a:rPr>
              <a:t>Your</a:t>
            </a:r>
            <a:r>
              <a:rPr lang="en-US" sz="1200" kern="1200" baseline="0" dirty="0" smtClean="0">
                <a:solidFill>
                  <a:schemeClr val="tx1"/>
                </a:solidFill>
                <a:effectLst/>
                <a:latin typeface="Arial" charset="0"/>
                <a:ea typeface="ＭＳ Ｐゴシック" pitchFamily="-112" charset="-128"/>
                <a:cs typeface="+mn-cs"/>
              </a:rPr>
              <a:t> CA</a:t>
            </a:r>
            <a:r>
              <a:rPr lang="en-US" sz="1200" kern="1200" dirty="0" smtClean="0">
                <a:solidFill>
                  <a:schemeClr val="tx1"/>
                </a:solidFill>
                <a:effectLst/>
                <a:latin typeface="Arial" charset="0"/>
                <a:ea typeface="ＭＳ Ｐゴシック" pitchFamily="-112" charset="-128"/>
                <a:cs typeface="+mn-cs"/>
              </a:rPr>
              <a:t> will work with your SC to meet these needs by forming links between the school and the wider arts and creative community and will assist the school in liaising with creative practitioners, cultural institutes and </a:t>
            </a:r>
            <a:r>
              <a:rPr lang="en-US" sz="1200" kern="1200" dirty="0" err="1" smtClean="0">
                <a:solidFill>
                  <a:schemeClr val="tx1"/>
                </a:solidFill>
                <a:effectLst/>
                <a:latin typeface="Arial" charset="0"/>
                <a:ea typeface="ＭＳ Ｐゴシック" pitchFamily="-112" charset="-128"/>
                <a:cs typeface="+mn-cs"/>
              </a:rPr>
              <a:t>organisations</a:t>
            </a:r>
            <a:r>
              <a:rPr lang="en-US" sz="1200" kern="1200" dirty="0" smtClean="0">
                <a:solidFill>
                  <a:schemeClr val="tx1"/>
                </a:solidFill>
                <a:effectLst/>
                <a:latin typeface="Arial" charset="0"/>
                <a:ea typeface="ＭＳ Ｐゴシック" pitchFamily="-112" charset="-128"/>
                <a:cs typeface="+mn-cs"/>
              </a:rPr>
              <a:t>. Your</a:t>
            </a:r>
            <a:r>
              <a:rPr lang="en-US" sz="1200" kern="1200" baseline="0" dirty="0" smtClean="0">
                <a:solidFill>
                  <a:schemeClr val="tx1"/>
                </a:solidFill>
                <a:effectLst/>
                <a:latin typeface="Arial" charset="0"/>
                <a:ea typeface="ＭＳ Ｐゴシック" pitchFamily="-112" charset="-128"/>
                <a:cs typeface="+mn-cs"/>
              </a:rPr>
              <a:t> school will plan how to embed arts and creativity in every day school life, enhancing creativity in the curriculum.</a:t>
            </a:r>
            <a:endParaRPr lang="en-US"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Finally, the CA will work with your SC to plan how to celebrate and evaluate your work as a CS.</a:t>
            </a:r>
            <a:endParaRPr lang="en-GB" sz="1200" kern="1200" dirty="0" smtClean="0">
              <a:solidFill>
                <a:schemeClr val="tx1"/>
              </a:solidFill>
              <a:effectLst/>
              <a:latin typeface="Arial" charset="0"/>
              <a:ea typeface="ＭＳ Ｐゴシック" pitchFamily="-112" charset="-128"/>
              <a:cs typeface="+mn-cs"/>
            </a:endParaRPr>
          </a:p>
          <a:p>
            <a:r>
              <a:rPr lang="en-IE" sz="1800" dirty="0" smtClean="0">
                <a:latin typeface="Calibri" panose="020F0502020204030204" pitchFamily="34" charset="0"/>
              </a:rPr>
              <a:t> </a:t>
            </a:r>
            <a:endParaRPr lang="en-GB" sz="1800" dirty="0" smtClean="0">
              <a:latin typeface="Calibri" panose="020F0502020204030204" pitchFamily="34" charset="0"/>
              <a:ea typeface="Calibri" panose="020F0502020204030204" pitchFamily="34" charset="0"/>
            </a:endParaRPr>
          </a:p>
          <a:p>
            <a:endParaRPr lang="en-GB" dirty="0" smtClean="0">
              <a:solidFill>
                <a:srgbClr val="080808"/>
              </a:solidFill>
              <a:latin typeface="Arial" charset="0"/>
              <a:ea typeface="ＭＳ Ｐゴシック" pitchFamily="-112" charset="-128"/>
            </a:endParaRPr>
          </a:p>
          <a:p>
            <a:endParaRPr lang="en-GB" dirty="0"/>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5</a:t>
            </a:fld>
            <a:endParaRPr lang="en-US">
              <a:solidFill>
                <a:srgbClr val="000000"/>
              </a:solidFill>
            </a:endParaRPr>
          </a:p>
        </p:txBody>
      </p:sp>
    </p:spTree>
    <p:extLst>
      <p:ext uri="{BB962C8B-B14F-4D97-AF65-F5344CB8AC3E}">
        <p14:creationId xmlns:p14="http://schemas.microsoft.com/office/powerpoint/2010/main" val="164771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112" charset="-128"/>
                <a:cs typeface="+mn-cs"/>
              </a:rPr>
              <a:t>There are two key documents in the CSPF – Understand and the Creative School (CS) Plan.</a:t>
            </a:r>
            <a:endParaRPr lang="en-GB" sz="1200" kern="1200" dirty="0" smtClean="0">
              <a:solidFill>
                <a:schemeClr val="tx1"/>
              </a:solidFill>
              <a:effectLst/>
              <a:latin typeface="Arial" charset="0"/>
              <a:ea typeface="ＭＳ Ｐゴシック" pitchFamily="-112" charset="-128"/>
              <a:cs typeface="+mn-cs"/>
            </a:endParaRPr>
          </a:p>
          <a:p>
            <a:pPr lvl="0" fontAlgn="base"/>
            <a:r>
              <a:rPr lang="en-US" sz="1200" u="none" strike="noStrike" kern="1200" dirty="0" smtClean="0">
                <a:solidFill>
                  <a:schemeClr val="tx1"/>
                </a:solidFill>
                <a:effectLst/>
                <a:latin typeface="Arial" charset="0"/>
                <a:ea typeface="ＭＳ Ｐゴシック" pitchFamily="-112" charset="-128"/>
                <a:cs typeface="+mn-cs"/>
              </a:rPr>
              <a:t>The Understand document is there to help </a:t>
            </a:r>
            <a:r>
              <a:rPr lang="en-US" sz="1200" u="none" strike="noStrike" kern="1200" dirty="0" err="1" smtClean="0">
                <a:solidFill>
                  <a:schemeClr val="tx1"/>
                </a:solidFill>
                <a:effectLst/>
                <a:latin typeface="Arial" charset="0"/>
                <a:ea typeface="ＭＳ Ｐゴシック" pitchFamily="-112" charset="-128"/>
                <a:cs typeface="+mn-cs"/>
              </a:rPr>
              <a:t>analyse</a:t>
            </a:r>
            <a:r>
              <a:rPr lang="en-US" sz="1200" u="none" strike="noStrike" kern="1200" dirty="0" smtClean="0">
                <a:solidFill>
                  <a:schemeClr val="tx1"/>
                </a:solidFill>
                <a:effectLst/>
                <a:latin typeface="Arial" charset="0"/>
                <a:ea typeface="ＭＳ Ｐゴシック" pitchFamily="-112" charset="-128"/>
                <a:cs typeface="+mn-cs"/>
              </a:rPr>
              <a:t> where your school is at now in terms of the arts and creativity. This document will enable you to capture creative conversations and consists of questions for you and your CA to consider and explore with your school community. </a:t>
            </a:r>
            <a:endParaRPr lang="en-GB" sz="1200" u="none" strike="noStrike" kern="1200" dirty="0" smtClean="0">
              <a:solidFill>
                <a:schemeClr val="tx1"/>
              </a:solidFill>
              <a:effectLst/>
              <a:latin typeface="Arial" charset="0"/>
              <a:ea typeface="ＭＳ Ｐゴシック" pitchFamily="-112" charset="-128"/>
              <a:cs typeface="+mn-cs"/>
            </a:endParaRPr>
          </a:p>
          <a:p>
            <a:pPr lvl="0" fontAlgn="base"/>
            <a:r>
              <a:rPr lang="en-US" sz="1200" u="none" strike="noStrike" kern="1200" dirty="0" smtClean="0">
                <a:solidFill>
                  <a:schemeClr val="tx1"/>
                </a:solidFill>
                <a:effectLst/>
                <a:latin typeface="Arial" charset="0"/>
                <a:ea typeface="ＭＳ Ｐゴシック" pitchFamily="-112" charset="-128"/>
                <a:cs typeface="+mn-cs"/>
              </a:rPr>
              <a:t>The CS Plan will enable your school to create a sustainable plan for the arts and creativity in your school that will last beyond the CS Initiative. It consists of your vision and aims for the arts and creativity in your school and includes drawing up plans for activities that your school will implement.</a:t>
            </a:r>
            <a:endParaRPr lang="en-GB" sz="1200" u="none" strike="noStrike" kern="1200" dirty="0" smtClean="0">
              <a:solidFill>
                <a:schemeClr val="tx1"/>
              </a:solidFill>
              <a:effectLst/>
              <a:latin typeface="Arial" charset="0"/>
              <a:ea typeface="ＭＳ Ｐゴシック" pitchFamily="-112" charset="-128"/>
              <a:cs typeface="+mn-cs"/>
            </a:endParaRPr>
          </a:p>
          <a:p>
            <a:endParaRPr lang="en-GB" dirty="0"/>
          </a:p>
        </p:txBody>
      </p:sp>
      <p:sp>
        <p:nvSpPr>
          <p:cNvPr id="4" name="Slide Number Placeholder 3"/>
          <p:cNvSpPr>
            <a:spLocks noGrp="1"/>
          </p:cNvSpPr>
          <p:nvPr>
            <p:ph type="sldNum" sz="quarter" idx="10"/>
          </p:nvPr>
        </p:nvSpPr>
        <p:spPr/>
        <p:txBody>
          <a:bodyPr/>
          <a:lstStyle/>
          <a:p>
            <a:fld id="{A793AC6B-ED5B-434F-8A5C-D11FA430BD29}" type="slidenum">
              <a:rPr lang="en-US" smtClean="0"/>
              <a:pPr/>
              <a:t>6</a:t>
            </a:fld>
            <a:endParaRPr lang="en-US"/>
          </a:p>
        </p:txBody>
      </p:sp>
    </p:spTree>
    <p:extLst>
      <p:ext uri="{BB962C8B-B14F-4D97-AF65-F5344CB8AC3E}">
        <p14:creationId xmlns:p14="http://schemas.microsoft.com/office/powerpoint/2010/main" val="80166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Arial" charset="0"/>
                <a:ea typeface="ＭＳ Ｐゴシック" pitchFamily="-112" charset="-128"/>
                <a:cs typeface="+mn-cs"/>
              </a:rPr>
              <a:t>Your Schools analysis of where they are at and where they would like to go….</a:t>
            </a:r>
          </a:p>
          <a:p>
            <a:endParaRPr lang="en-IE" sz="1200" b="1" kern="1200" dirty="0" smtClean="0">
              <a:solidFill>
                <a:schemeClr val="tx1"/>
              </a:solidFill>
              <a:effectLst/>
              <a:latin typeface="Arial" charset="0"/>
              <a:ea typeface="ＭＳ Ｐゴシック" pitchFamily="-112" charset="-128"/>
              <a:cs typeface="+mn-cs"/>
            </a:endParaRPr>
          </a:p>
          <a:p>
            <a:r>
              <a:rPr lang="en-IE" sz="1200" b="1" kern="1200" dirty="0" smtClean="0">
                <a:solidFill>
                  <a:schemeClr val="tx1"/>
                </a:solidFill>
                <a:effectLst/>
                <a:latin typeface="Arial" charset="0"/>
                <a:ea typeface="ＭＳ Ｐゴシック" pitchFamily="-112" charset="-128"/>
                <a:cs typeface="+mn-cs"/>
              </a:rPr>
              <a:t>A shared analysis </a:t>
            </a:r>
            <a:endParaRPr lang="en-GB" sz="1200" kern="1200" dirty="0" smtClean="0">
              <a:solidFill>
                <a:schemeClr val="tx1"/>
              </a:solidFill>
              <a:effectLst/>
              <a:latin typeface="Arial" charset="0"/>
              <a:ea typeface="ＭＳ Ｐゴシック" pitchFamily="-112" charset="-128"/>
              <a:cs typeface="+mn-cs"/>
            </a:endParaRPr>
          </a:p>
          <a:p>
            <a:r>
              <a:rPr lang="en-IE" sz="1200" kern="1200" dirty="0" smtClean="0">
                <a:solidFill>
                  <a:schemeClr val="tx1"/>
                </a:solidFill>
                <a:effectLst/>
                <a:latin typeface="Arial" charset="0"/>
                <a:ea typeface="ＭＳ Ｐゴシック" pitchFamily="-112" charset="-128"/>
                <a:cs typeface="+mn-cs"/>
              </a:rPr>
              <a:t>By carrying out this analysis with the help of your Creative Associate your school will establish a clear focus for its work as a Creative School. Creative Associates will support this analysis, drawing on their practical experience of creativity and responding to each school’s development priorities and needs. They may deliver practical creative workshops or initiate meaningful conversations that can engage participants to investigate the arts and creativity in your school. </a:t>
            </a:r>
            <a:endParaRPr lang="en-GB" dirty="0"/>
          </a:p>
        </p:txBody>
      </p:sp>
      <p:sp>
        <p:nvSpPr>
          <p:cNvPr id="4" name="Slide Number Placeholder 3"/>
          <p:cNvSpPr>
            <a:spLocks noGrp="1"/>
          </p:cNvSpPr>
          <p:nvPr>
            <p:ph type="sldNum" sz="quarter" idx="10"/>
          </p:nvPr>
        </p:nvSpPr>
        <p:spPr/>
        <p:txBody>
          <a:bodyPr/>
          <a:lstStyle/>
          <a:p>
            <a:fld id="{A793AC6B-ED5B-434F-8A5C-D11FA430BD29}" type="slidenum">
              <a:rPr lang="en-US" smtClean="0"/>
              <a:pPr/>
              <a:t>7</a:t>
            </a:fld>
            <a:endParaRPr lang="en-US"/>
          </a:p>
        </p:txBody>
      </p:sp>
    </p:spTree>
    <p:extLst>
      <p:ext uri="{BB962C8B-B14F-4D97-AF65-F5344CB8AC3E}">
        <p14:creationId xmlns:p14="http://schemas.microsoft.com/office/powerpoint/2010/main" val="397856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36" y="4499537"/>
            <a:ext cx="5827810" cy="4748684"/>
          </a:xfrm>
        </p:spPr>
        <p:txBody>
          <a:bodyPr/>
          <a:lstStyle/>
          <a:p>
            <a:r>
              <a:rPr lang="en-IE" sz="1800" dirty="0">
                <a:latin typeface="Calibri" panose="020F0502020204030204" pitchFamily="34" charset="0"/>
              </a:rPr>
              <a:t> </a:t>
            </a:r>
            <a:r>
              <a:rPr lang="en-US" sz="1200" u="none" strike="noStrike" kern="1200" dirty="0" smtClean="0">
                <a:solidFill>
                  <a:schemeClr val="tx1"/>
                </a:solidFill>
                <a:effectLst/>
                <a:latin typeface="Arial" charset="0"/>
                <a:ea typeface="ＭＳ Ｐゴシック" pitchFamily="-112" charset="-128"/>
                <a:cs typeface="+mn-cs"/>
              </a:rPr>
              <a:t>The Understand document is there to help </a:t>
            </a:r>
            <a:r>
              <a:rPr lang="en-US" sz="1200" u="none" strike="noStrike" kern="1200" dirty="0" err="1" smtClean="0">
                <a:solidFill>
                  <a:schemeClr val="tx1"/>
                </a:solidFill>
                <a:effectLst/>
                <a:latin typeface="Arial" charset="0"/>
                <a:ea typeface="ＭＳ Ｐゴシック" pitchFamily="-112" charset="-128"/>
                <a:cs typeface="+mn-cs"/>
              </a:rPr>
              <a:t>analyse</a:t>
            </a:r>
            <a:r>
              <a:rPr lang="en-US" sz="1200" u="none" strike="noStrike" kern="1200" dirty="0" smtClean="0">
                <a:solidFill>
                  <a:schemeClr val="tx1"/>
                </a:solidFill>
                <a:effectLst/>
                <a:latin typeface="Arial" charset="0"/>
                <a:ea typeface="ＭＳ Ｐゴシック" pitchFamily="-112" charset="-128"/>
                <a:cs typeface="+mn-cs"/>
              </a:rPr>
              <a:t> where your school is at now in terms of the arts and creativity. This document will enable you to capture creative conversations and consists of questions for you and your CA to consider and explore with your school community. </a:t>
            </a:r>
            <a:endParaRPr lang="en-GB" sz="1200" u="none" strike="noStrike" kern="1200" dirty="0" smtClean="0">
              <a:solidFill>
                <a:schemeClr val="tx1"/>
              </a:solidFill>
              <a:effectLst/>
              <a:latin typeface="Arial" charset="0"/>
              <a:ea typeface="ＭＳ Ｐゴシック" pitchFamily="-112" charset="-128"/>
              <a:cs typeface="+mn-cs"/>
            </a:endParaRPr>
          </a:p>
          <a:p>
            <a:r>
              <a:rPr lang="en-US" sz="1800" dirty="0" smtClean="0">
                <a:latin typeface="Calibri" panose="020F0502020204030204" pitchFamily="34" charset="0"/>
                <a:ea typeface="Calibri" panose="020F0502020204030204" pitchFamily="34" charset="0"/>
              </a:rPr>
              <a:t> </a:t>
            </a:r>
          </a:p>
          <a:p>
            <a:r>
              <a:rPr lang="en-US" sz="1800" dirty="0" smtClean="0">
                <a:latin typeface="Calibri" panose="020F0502020204030204" pitchFamily="34" charset="0"/>
                <a:ea typeface="Calibri" panose="020F0502020204030204" pitchFamily="34" charset="0"/>
              </a:rPr>
              <a:t>The</a:t>
            </a:r>
            <a:r>
              <a:rPr lang="en-US" sz="1800" baseline="0" dirty="0" smtClean="0">
                <a:latin typeface="Calibri" panose="020F0502020204030204" pitchFamily="34" charset="0"/>
                <a:ea typeface="Calibri" panose="020F0502020204030204" pitchFamily="34" charset="0"/>
              </a:rPr>
              <a:t> results of the understand phase stay with your school and are not uploaded to the Arts Council. This shared analysis will enable you to identify your schools strengths and areas for development.</a:t>
            </a:r>
            <a:endParaRPr lang="en-GB"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9</a:t>
            </a:fld>
            <a:endParaRPr lang="en-US">
              <a:solidFill>
                <a:srgbClr val="000000"/>
              </a:solidFill>
            </a:endParaRPr>
          </a:p>
        </p:txBody>
      </p:sp>
    </p:spTree>
    <p:extLst>
      <p:ext uri="{BB962C8B-B14F-4D97-AF65-F5344CB8AC3E}">
        <p14:creationId xmlns:p14="http://schemas.microsoft.com/office/powerpoint/2010/main" val="164771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lstStyle/>
          <a:p>
            <a:r>
              <a:rPr lang="en-IE" b="1" dirty="0" smtClean="0">
                <a:solidFill>
                  <a:srgbClr val="000000"/>
                </a:solidFill>
                <a:latin typeface="Apercu Pro"/>
                <a:ea typeface="MS PGothic" pitchFamily="34" charset="-128"/>
              </a:rPr>
              <a:t>The understand phase leads directly into the CS Plan</a:t>
            </a:r>
            <a:r>
              <a:rPr lang="en-IE" b="1" baseline="0" dirty="0" smtClean="0">
                <a:solidFill>
                  <a:srgbClr val="000000"/>
                </a:solidFill>
                <a:latin typeface="Apercu Pro"/>
                <a:ea typeface="MS PGothic" pitchFamily="34" charset="-128"/>
              </a:rPr>
              <a:t> </a:t>
            </a:r>
          </a:p>
          <a:p>
            <a:endParaRPr lang="en-IE" b="1" dirty="0">
              <a:solidFill>
                <a:srgbClr val="000000"/>
              </a:solidFill>
              <a:latin typeface="Apercu Pro"/>
              <a:ea typeface="MS PGothic" pitchFamily="34" charset="-128"/>
            </a:endParaRPr>
          </a:p>
          <a:p>
            <a:pPr>
              <a:defRPr/>
            </a:pPr>
            <a:r>
              <a:rPr lang="en-IE" dirty="0"/>
              <a:t>This document will help your school to begin to develop a vision and aims and begin to practically implement activities which support them.</a:t>
            </a:r>
            <a:endParaRPr lang="en-IE" b="1" dirty="0">
              <a:solidFill>
                <a:srgbClr val="000000"/>
              </a:solidFill>
              <a:latin typeface="Apercu Pro"/>
              <a:ea typeface="MS PGothic" pitchFamily="34" charset="-128"/>
            </a:endParaRPr>
          </a:p>
          <a:p>
            <a:pPr defTabSz="928665">
              <a:defRPr/>
            </a:pPr>
            <a:endParaRPr lang="en-IE" b="1" dirty="0"/>
          </a:p>
          <a:p>
            <a:pPr defTabSz="928665">
              <a:defRPr/>
            </a:pPr>
            <a:r>
              <a:rPr lang="en-IE" dirty="0"/>
              <a:t>The final version of the Plan is submitted to the Arts Council at the end of the 22/23 academic </a:t>
            </a:r>
            <a:r>
              <a:rPr lang="en-IE" dirty="0" smtClean="0"/>
              <a:t>year.</a:t>
            </a:r>
            <a:endParaRPr lang="en-IE" dirty="0"/>
          </a:p>
          <a:p>
            <a:pPr defTabSz="928665">
              <a:defRPr/>
            </a:pPr>
            <a:endParaRPr lang="en-IE" dirty="0"/>
          </a:p>
          <a:p>
            <a:pPr defTabSz="928665">
              <a:defRPr/>
            </a:pPr>
            <a:r>
              <a:rPr lang="en-IE" dirty="0"/>
              <a:t>The Plan is a living document that your school can develop further, adding to beyond your time in CS</a:t>
            </a:r>
            <a:r>
              <a:rPr lang="en-IE" dirty="0" smtClean="0"/>
              <a:t>.</a:t>
            </a:r>
          </a:p>
          <a:p>
            <a:pPr defTabSz="928665">
              <a:defRPr/>
            </a:pPr>
            <a:endParaRPr lang="en-IE" dirty="0" smtClean="0"/>
          </a:p>
          <a:p>
            <a:pPr defTabSz="928665">
              <a:defRPr/>
            </a:pPr>
            <a:endParaRPr lang="en-IE" dirty="0"/>
          </a:p>
          <a:p>
            <a:pPr defTabSz="928665">
              <a:defRPr/>
            </a:pPr>
            <a:endParaRPr lang="en-IE" dirty="0"/>
          </a:p>
          <a:p>
            <a:endParaRPr lang="en-IE" b="1" dirty="0">
              <a:solidFill>
                <a:srgbClr val="000000"/>
              </a:solidFill>
              <a:latin typeface="Apercu Pro"/>
              <a:ea typeface="MS PGothic" pitchFamily="34" charset="-128"/>
            </a:endParaRPr>
          </a:p>
          <a:p>
            <a:endParaRPr lang="en-IE" b="1" dirty="0">
              <a:solidFill>
                <a:srgbClr val="000000"/>
              </a:solidFill>
              <a:latin typeface="Apercu Pro"/>
              <a:ea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pPr defTabSz="928665">
              <a:defRPr/>
            </a:pPr>
            <a:fld id="{06AB8882-F547-4CB5-BA2C-394C35B7FE2B}" type="slidenum">
              <a:rPr lang="en-GB">
                <a:solidFill>
                  <a:srgbClr val="000000"/>
                </a:solidFill>
              </a:rPr>
              <a:pPr defTabSz="928665">
                <a:defRPr/>
              </a:pPr>
              <a:t>10</a:t>
            </a:fld>
            <a:endParaRPr lang="en-GB">
              <a:solidFill>
                <a:srgbClr val="000000"/>
              </a:solidFill>
            </a:endParaRPr>
          </a:p>
        </p:txBody>
      </p:sp>
    </p:spTree>
    <p:extLst>
      <p:ext uri="{BB962C8B-B14F-4D97-AF65-F5344CB8AC3E}">
        <p14:creationId xmlns:p14="http://schemas.microsoft.com/office/powerpoint/2010/main" val="345244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22899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Tree>
    <p:extLst>
      <p:ext uri="{BB962C8B-B14F-4D97-AF65-F5344CB8AC3E}">
        <p14:creationId xmlns:p14="http://schemas.microsoft.com/office/powerpoint/2010/main" val="190195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127453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4" name="Picture 3"/>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51164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67454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02114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20353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276521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71211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90908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solidFill>
                  <a:srgbClr val="000000"/>
                </a:solidFill>
                <a:latin typeface="Apercu Pro Black"/>
              </a:defRPr>
            </a:lvl1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05150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solidFill>
                  <a:srgbClr val="000000"/>
                </a:solidFill>
                <a:latin typeface="Apercu Pro Black"/>
              </a:defRPr>
            </a:lvl1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81426"/>
            <a:ext cx="4067944" cy="755286"/>
          </a:xfrm>
          <a:prstGeom prst="rect">
            <a:avLst/>
          </a:prstGeom>
        </p:spPr>
      </p:pic>
    </p:spTree>
    <p:extLst>
      <p:ext uri="{BB962C8B-B14F-4D97-AF65-F5344CB8AC3E}">
        <p14:creationId xmlns:p14="http://schemas.microsoft.com/office/powerpoint/2010/main" val="342934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040560"/>
          </a:xfrm>
        </p:spPr>
        <p:txBody>
          <a:bodyPr/>
          <a:lstStyle>
            <a:lvl1pPr>
              <a:defRPr sz="2400">
                <a:solidFill>
                  <a:srgbClr val="000000"/>
                </a:solidFill>
                <a:latin typeface="Apercu Pro"/>
              </a:defRPr>
            </a:lvl1pPr>
            <a:lvl2pPr marL="75837" indent="0">
              <a:buClr>
                <a:srgbClr val="62AF36"/>
              </a:buClr>
              <a:buSzPct val="100000"/>
              <a:buFontTx/>
              <a:buNone/>
              <a:defRPr sz="2200">
                <a:solidFill>
                  <a:srgbClr val="747474"/>
                </a:solidFill>
                <a:latin typeface="Apercu Pro"/>
              </a:defRPr>
            </a:lvl2pPr>
            <a:lvl3pPr marL="720000">
              <a:defRPr sz="2000">
                <a:solidFill>
                  <a:srgbClr val="1B1B5C"/>
                </a:solidFill>
                <a:latin typeface="+mn-lt"/>
              </a:defRPr>
            </a:lvl3pPr>
            <a:lvl4pPr marL="1080000">
              <a:defRPr>
                <a:solidFill>
                  <a:srgbClr val="1B1B5C"/>
                </a:solidFill>
                <a:latin typeface="+mn-lt"/>
              </a:defRPr>
            </a:lvl4pPr>
            <a:lvl5pPr marL="1440000">
              <a:buClr>
                <a:srgbClr val="62AF36"/>
              </a:buClr>
              <a:defRPr>
                <a:solidFill>
                  <a:srgbClr val="62AF36"/>
                </a:solidFill>
                <a:latin typeface="+mn-lt"/>
              </a:defRPr>
            </a:lvl5pPr>
          </a:lstStyle>
          <a:p>
            <a:pPr lvl="0"/>
            <a:r>
              <a:rPr lang="en-US"/>
              <a:t>Edit Master text styles</a:t>
            </a:r>
          </a:p>
          <a:p>
            <a:pPr lvl="1"/>
            <a:r>
              <a:rPr lang="en-US"/>
              <a:t>Second level</a:t>
            </a:r>
          </a:p>
        </p:txBody>
      </p:sp>
      <p:sp>
        <p:nvSpPr>
          <p:cNvPr id="6"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25200" numCol="1" anchor="b" anchorCtr="0" compatLnSpc="1">
            <a:prstTxWarp prst="textNoShape">
              <a:avLst/>
            </a:prstTxWarp>
            <a:normAutofit/>
          </a:bodyPr>
          <a:lstStyle>
            <a:lvl1pPr>
              <a:defRPr sz="2400" baseline="0">
                <a:latin typeface="Apercu Pro Medium"/>
              </a:defRPr>
            </a:lvl1pPr>
          </a:lstStyle>
          <a:p>
            <a:pPr lvl="0"/>
            <a:r>
              <a:rPr lang="en-US"/>
              <a:t>Click to edit Master title style</a:t>
            </a:r>
            <a:endParaRPr lang="en-US" dirty="0"/>
          </a:p>
        </p:txBody>
      </p:sp>
    </p:spTree>
    <p:extLst>
      <p:ext uri="{BB962C8B-B14F-4D97-AF65-F5344CB8AC3E}">
        <p14:creationId xmlns:p14="http://schemas.microsoft.com/office/powerpoint/2010/main" val="408387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67544" y="1556792"/>
            <a:ext cx="8424936" cy="5040560"/>
          </a:xfrm>
        </p:spPr>
        <p:txBody>
          <a:bodyPr/>
          <a:lstStyle>
            <a:lvl1pPr>
              <a:defRPr sz="2400">
                <a:solidFill>
                  <a:srgbClr val="000000"/>
                </a:solidFill>
                <a:latin typeface="Apercu Pro"/>
              </a:defRPr>
            </a:lvl1pPr>
            <a:lvl2pPr marL="360000">
              <a:buClr>
                <a:srgbClr val="919191"/>
              </a:buClr>
              <a:buSzPct val="100000"/>
              <a:buFont typeface="Arial"/>
              <a:buChar char="•"/>
              <a:defRPr sz="2200">
                <a:solidFill>
                  <a:srgbClr val="000000"/>
                </a:solidFill>
                <a:latin typeface="Apercu Pro"/>
              </a:defRPr>
            </a:lvl2pPr>
            <a:lvl3pPr marL="720000">
              <a:defRPr sz="2000">
                <a:solidFill>
                  <a:srgbClr val="000000"/>
                </a:solidFill>
                <a:latin typeface="Apercu Pro"/>
              </a:defRPr>
            </a:lvl3pPr>
            <a:lvl4pPr marL="1080000">
              <a:defRPr>
                <a:solidFill>
                  <a:srgbClr val="000000"/>
                </a:solidFill>
                <a:latin typeface="Apercu Pro"/>
              </a:defRPr>
            </a:lvl4pPr>
            <a:lvl5pPr marL="144000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616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sz="half" idx="1"/>
          </p:nvPr>
        </p:nvSpPr>
        <p:spPr>
          <a:xfrm>
            <a:off x="467544" y="1628800"/>
            <a:ext cx="8424936" cy="4968552"/>
          </a:xfrm>
        </p:spPr>
        <p:txBody>
          <a:bodyPr numCol="2" spcCol="72000"/>
          <a:lstStyle>
            <a:lvl1pPr marL="0" indent="0">
              <a:spcBef>
                <a:spcPts val="0"/>
              </a:spcBef>
              <a:buFontTx/>
              <a:buNone/>
              <a:defRPr sz="1600">
                <a:solidFill>
                  <a:srgbClr val="000000"/>
                </a:solidFill>
                <a:latin typeface="Apercu Pro"/>
              </a:defRPr>
            </a:lvl1pPr>
            <a:lvl2pPr marL="360000">
              <a:spcBef>
                <a:spcPts val="0"/>
              </a:spcBef>
              <a:defRPr sz="1600">
                <a:solidFill>
                  <a:srgbClr val="000000"/>
                </a:solidFill>
                <a:latin typeface="Apercu Pro"/>
              </a:defRPr>
            </a:lvl2pPr>
            <a:lvl3pPr marL="720000">
              <a:spcBef>
                <a:spcPts val="0"/>
              </a:spcBef>
              <a:defRPr sz="1600">
                <a:solidFill>
                  <a:srgbClr val="000000"/>
                </a:solidFill>
                <a:latin typeface="Apercu Pro"/>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1229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5886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06887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37187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21955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550225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34249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507563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7">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1715546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8">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036523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9">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096929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67544" y="1828800"/>
            <a:ext cx="8424936" cy="4768552"/>
          </a:xfrm>
        </p:spPr>
        <p:txBody>
          <a:bodyPr numCol="2" spcCol="72000"/>
          <a:lstStyle>
            <a:lvl1pPr marL="0" indent="0">
              <a:spcBef>
                <a:spcPts val="0"/>
              </a:spcBef>
              <a:buFontTx/>
              <a:buNone/>
              <a:defRPr sz="1600">
                <a:solidFill>
                  <a:srgbClr val="000000"/>
                </a:solidFill>
                <a:latin typeface="Apercu Pro"/>
              </a:defRPr>
            </a:lvl1pPr>
            <a:lvl2pPr marL="360000">
              <a:spcBef>
                <a:spcPts val="0"/>
              </a:spcBef>
              <a:defRPr sz="1600">
                <a:solidFill>
                  <a:srgbClr val="000000"/>
                </a:solidFill>
                <a:latin typeface="Apercu Pro"/>
              </a:defRPr>
            </a:lvl2pPr>
            <a:lvl3pPr marL="720000">
              <a:spcBef>
                <a:spcPts val="0"/>
              </a:spcBef>
              <a:defRPr sz="1600">
                <a:solidFill>
                  <a:srgbClr val="000000"/>
                </a:solidFill>
                <a:latin typeface="Apercu Pro"/>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p:txBody>
      </p:sp>
      <p:sp>
        <p:nvSpPr>
          <p:cNvPr id="3"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Tree>
    <p:extLst>
      <p:ext uri="{BB962C8B-B14F-4D97-AF65-F5344CB8AC3E}">
        <p14:creationId xmlns:p14="http://schemas.microsoft.com/office/powerpoint/2010/main" val="1386584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Tree>
    <p:extLst>
      <p:ext uri="{BB962C8B-B14F-4D97-AF65-F5344CB8AC3E}">
        <p14:creationId xmlns:p14="http://schemas.microsoft.com/office/powerpoint/2010/main" val="461499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cture and text sidebar 50/50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57200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403244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defRPr sz="2000"/>
            </a:lvl1pPr>
            <a:lvl3pPr>
              <a:defRPr sz="1800"/>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27550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and text sidebar 75/25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6156176" y="1556792"/>
            <a:ext cx="2736304"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92099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22074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577333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22074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2"/>
          <a:stretch>
            <a:fillRect/>
          </a:stretch>
        </p:blipFill>
        <p:spPr>
          <a:xfrm>
            <a:off x="4228232" y="1368152"/>
            <a:ext cx="4941168" cy="4941168"/>
          </a:xfrm>
          <a:prstGeom prst="rect">
            <a:avLst/>
          </a:prstGeom>
        </p:spPr>
      </p:pic>
    </p:spTree>
    <p:extLst>
      <p:ext uri="{BB962C8B-B14F-4D97-AF65-F5344CB8AC3E}">
        <p14:creationId xmlns:p14="http://schemas.microsoft.com/office/powerpoint/2010/main" val="2378076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Framed picture and text sidebar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67544"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67544"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solidFill>
                  <a:srgbClr val="8C8C8C"/>
                </a:solidFill>
                <a:latin typeface="Apercu Pro"/>
              </a:rPr>
              <a:t>Click to edit Master title style</a:t>
            </a:r>
            <a:endParaRPr lang="en-US" dirty="0">
              <a:solidFill>
                <a:srgbClr val="8C8C8C"/>
              </a:solidFill>
              <a:latin typeface="Apercu Pro"/>
            </a:endParaRPr>
          </a:p>
        </p:txBody>
      </p:sp>
      <p:sp>
        <p:nvSpPr>
          <p:cNvPr id="7" name="Rectangle 3"/>
          <p:cNvSpPr>
            <a:spLocks noGrp="1" noChangeArrowheads="1"/>
          </p:cNvSpPr>
          <p:nvPr>
            <p:ph idx="10" hasCustomPrompt="1"/>
          </p:nvPr>
        </p:nvSpPr>
        <p:spPr bwMode="auto">
          <a:xfrm>
            <a:off x="6156176"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51699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Framed picture and text sidebar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419872"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419872"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solidFill>
                  <a:srgbClr val="8C8C8C"/>
                </a:solidFill>
                <a:latin typeface="Apercu Pro"/>
              </a:rPr>
              <a:t>Click to edit Master title style</a:t>
            </a:r>
            <a:endParaRPr lang="en-US" dirty="0">
              <a:solidFill>
                <a:srgbClr val="8C8C8C"/>
              </a:solidFill>
              <a:latin typeface="Apercu Pro"/>
            </a:endParaRPr>
          </a:p>
        </p:txBody>
      </p:sp>
      <p:sp>
        <p:nvSpPr>
          <p:cNvPr id="7" name="Rectangle 3"/>
          <p:cNvSpPr>
            <a:spLocks noGrp="1" noChangeArrowheads="1"/>
          </p:cNvSpPr>
          <p:nvPr>
            <p:ph idx="10" hasCustomPrompt="1"/>
          </p:nvPr>
        </p:nvSpPr>
        <p:spPr bwMode="auto">
          <a:xfrm>
            <a:off x="473100"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023256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2000" b="0" i="0">
                <a:solidFill>
                  <a:srgbClr val="000000"/>
                </a:solidFill>
                <a:latin typeface="Apercu Pro"/>
              </a:defRPr>
            </a:lvl1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89525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2000" b="0" i="0">
                <a:solidFill>
                  <a:srgbClr val="000000"/>
                </a:solidFill>
                <a:latin typeface="Apercu Pro"/>
              </a:defRPr>
            </a:lvl1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2"/>
            <a:r>
              <a:rPr lang="en-US" dirty="0"/>
              <a:t>Second level</a:t>
            </a:r>
          </a:p>
        </p:txBody>
      </p:sp>
      <p:pic>
        <p:nvPicPr>
          <p:cNvPr id="7" name="Picture 6"/>
          <p:cNvPicPr>
            <a:picLocks noChangeAspect="1"/>
          </p:cNvPicPr>
          <p:nvPr userDrawn="1"/>
        </p:nvPicPr>
        <p:blipFill>
          <a:blip r:embed="rId2"/>
          <a:stretch>
            <a:fillRect/>
          </a:stretch>
        </p:blipFill>
        <p:spPr>
          <a:xfrm>
            <a:off x="0" y="1368152"/>
            <a:ext cx="4581128" cy="4581128"/>
          </a:xfrm>
          <a:prstGeom prst="rect">
            <a:avLst/>
          </a:prstGeom>
        </p:spPr>
      </p:pic>
    </p:spTree>
    <p:extLst>
      <p:ext uri="{BB962C8B-B14F-4D97-AF65-F5344CB8AC3E}">
        <p14:creationId xmlns:p14="http://schemas.microsoft.com/office/powerpoint/2010/main" val="150624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457200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4032448"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3538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004048"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085598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004048"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0" y="476672"/>
            <a:ext cx="2736304" cy="2736304"/>
          </a:xfrm>
          <a:prstGeom prst="rect">
            <a:avLst/>
          </a:prstGeom>
        </p:spPr>
      </p:pic>
    </p:spTree>
    <p:extLst>
      <p:ext uri="{BB962C8B-B14F-4D97-AF65-F5344CB8AC3E}">
        <p14:creationId xmlns:p14="http://schemas.microsoft.com/office/powerpoint/2010/main" val="228174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270903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21208" y="1268760"/>
            <a:ext cx="5492800" cy="5181152"/>
          </a:xfrm>
          <a:prstGeom prst="rect">
            <a:avLst/>
          </a:prstGeom>
        </p:spPr>
      </p:pic>
    </p:spTree>
    <p:extLst>
      <p:ext uri="{BB962C8B-B14F-4D97-AF65-F5344CB8AC3E}">
        <p14:creationId xmlns:p14="http://schemas.microsoft.com/office/powerpoint/2010/main" val="2145838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8"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136401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8"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3672408" y="476672"/>
            <a:ext cx="5458892" cy="5458892"/>
          </a:xfrm>
          <a:prstGeom prst="rect">
            <a:avLst/>
          </a:prstGeom>
        </p:spPr>
      </p:pic>
    </p:spTree>
    <p:extLst>
      <p:ext uri="{BB962C8B-B14F-4D97-AF65-F5344CB8AC3E}">
        <p14:creationId xmlns:p14="http://schemas.microsoft.com/office/powerpoint/2010/main" val="2630207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single column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764704"/>
            <a:ext cx="8424936" cy="5832648"/>
          </a:xfrm>
        </p:spPr>
        <p:txBody>
          <a:bodyPr/>
          <a:lstStyle>
            <a:lvl1pPr>
              <a:defRPr sz="2400">
                <a:solidFill>
                  <a:srgbClr val="FFFFFF"/>
                </a:solidFill>
                <a:latin typeface="Apercu Pro"/>
              </a:defRPr>
            </a:lvl1pPr>
            <a:lvl2pPr marL="360000">
              <a:buClr>
                <a:srgbClr val="919191"/>
              </a:buClr>
              <a:buSzPct val="100000"/>
              <a:buFont typeface="Arial"/>
              <a:buChar char="•"/>
              <a:defRPr sz="2200">
                <a:solidFill>
                  <a:srgbClr val="FFFFFF"/>
                </a:solidFill>
                <a:latin typeface="Apercu Pro"/>
              </a:defRPr>
            </a:lvl2pPr>
            <a:lvl3pPr marL="720000">
              <a:defRPr sz="2000">
                <a:solidFill>
                  <a:srgbClr val="8C8C8C"/>
                </a:solidFill>
                <a:latin typeface="Apercu Pro"/>
              </a:defRPr>
            </a:lvl3pPr>
            <a:lvl4pPr marL="1080000" indent="0">
              <a:defRPr>
                <a:solidFill>
                  <a:srgbClr val="000000"/>
                </a:solidFill>
                <a:latin typeface="Apercu Pro"/>
              </a:defRPr>
            </a:lvl4pPr>
            <a:lvl5pPr marL="1440000" indent="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319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partners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939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37791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4" name="Picture 3"/>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524969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113247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54946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42404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3828064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155406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3772410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solidFill>
                  <a:srgbClr val="000000"/>
                </a:solidFill>
                <a:latin typeface="Apercu Pro Black"/>
              </a:defRPr>
            </a:lvl1pPr>
            <a:lvl3pPr marL="0">
              <a:lnSpc>
                <a:spcPct val="100000"/>
              </a:lnSpc>
              <a:spcBef>
                <a:spcPts val="263"/>
              </a:spcBef>
              <a:spcAft>
                <a:spcPts val="263"/>
              </a:spcAft>
              <a:defRPr sz="15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630688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solidFill>
                  <a:srgbClr val="000000"/>
                </a:solidFill>
                <a:latin typeface="Apercu Pro Black"/>
              </a:defRPr>
            </a:lvl1pPr>
            <a:lvl3pPr marL="0">
              <a:lnSpc>
                <a:spcPct val="100000"/>
              </a:lnSpc>
              <a:spcBef>
                <a:spcPts val="263"/>
              </a:spcBef>
              <a:spcAft>
                <a:spcPts val="263"/>
              </a:spcAft>
              <a:defRPr sz="15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81426"/>
            <a:ext cx="4067944" cy="755286"/>
          </a:xfrm>
          <a:prstGeom prst="rect">
            <a:avLst/>
          </a:prstGeom>
        </p:spPr>
      </p:pic>
    </p:spTree>
    <p:extLst>
      <p:ext uri="{BB962C8B-B14F-4D97-AF65-F5344CB8AC3E}">
        <p14:creationId xmlns:p14="http://schemas.microsoft.com/office/powerpoint/2010/main" val="3709793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040560"/>
          </a:xfrm>
        </p:spPr>
        <p:txBody>
          <a:bodyPr/>
          <a:lstStyle>
            <a:lvl1pPr>
              <a:defRPr sz="1800">
                <a:solidFill>
                  <a:srgbClr val="000000"/>
                </a:solidFill>
                <a:latin typeface="Apercu Pro"/>
              </a:defRPr>
            </a:lvl1pPr>
            <a:lvl2pPr marL="56878" indent="0">
              <a:buClr>
                <a:srgbClr val="62AF36"/>
              </a:buClr>
              <a:buSzPct val="100000"/>
              <a:buFontTx/>
              <a:buNone/>
              <a:defRPr sz="1650">
                <a:solidFill>
                  <a:srgbClr val="747474"/>
                </a:solidFill>
                <a:latin typeface="Apercu Pro"/>
              </a:defRPr>
            </a:lvl2pPr>
            <a:lvl3pPr marL="540000">
              <a:defRPr sz="1500">
                <a:solidFill>
                  <a:srgbClr val="1B1B5C"/>
                </a:solidFill>
                <a:latin typeface="+mn-lt"/>
              </a:defRPr>
            </a:lvl3pPr>
            <a:lvl4pPr marL="810000">
              <a:defRPr>
                <a:solidFill>
                  <a:srgbClr val="1B1B5C"/>
                </a:solidFill>
                <a:latin typeface="+mn-lt"/>
              </a:defRPr>
            </a:lvl4pPr>
            <a:lvl5pPr marL="1080000">
              <a:buClr>
                <a:srgbClr val="62AF36"/>
              </a:buClr>
              <a:defRPr>
                <a:solidFill>
                  <a:srgbClr val="62AF36"/>
                </a:solidFill>
                <a:latin typeface="+mn-lt"/>
              </a:defRPr>
            </a:lvl5pPr>
          </a:lstStyle>
          <a:p>
            <a:pPr lvl="0"/>
            <a:r>
              <a:rPr lang="en-US"/>
              <a:t>Edit Master text styles</a:t>
            </a:r>
          </a:p>
          <a:p>
            <a:pPr lvl="1"/>
            <a:r>
              <a:rPr lang="en-US"/>
              <a:t>Second level</a:t>
            </a:r>
          </a:p>
        </p:txBody>
      </p:sp>
      <p:sp>
        <p:nvSpPr>
          <p:cNvPr id="6"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25200" numCol="1" anchor="b" anchorCtr="0" compatLnSpc="1">
            <a:prstTxWarp prst="textNoShape">
              <a:avLst/>
            </a:prstTxWarp>
            <a:normAutofit/>
          </a:bodyPr>
          <a:lstStyle>
            <a:lvl1pPr>
              <a:defRPr sz="1800" baseline="0">
                <a:latin typeface="Apercu Pro Medium"/>
              </a:defRPr>
            </a:lvl1pPr>
          </a:lstStyle>
          <a:p>
            <a:pPr lvl="0"/>
            <a:r>
              <a:rPr lang="en-US"/>
              <a:t>Click to edit Master title style</a:t>
            </a:r>
            <a:endParaRPr lang="en-US" dirty="0"/>
          </a:p>
        </p:txBody>
      </p:sp>
    </p:spTree>
    <p:extLst>
      <p:ext uri="{BB962C8B-B14F-4D97-AF65-F5344CB8AC3E}">
        <p14:creationId xmlns:p14="http://schemas.microsoft.com/office/powerpoint/2010/main" val="1306179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67544" y="1556792"/>
            <a:ext cx="8424936" cy="5040560"/>
          </a:xfrm>
        </p:spPr>
        <p:txBody>
          <a:bodyPr/>
          <a:lstStyle>
            <a:lvl1pPr>
              <a:defRPr sz="1800">
                <a:solidFill>
                  <a:srgbClr val="000000"/>
                </a:solidFill>
                <a:latin typeface="Apercu Pro"/>
              </a:defRPr>
            </a:lvl1pPr>
            <a:lvl2pPr marL="270000">
              <a:buClr>
                <a:srgbClr val="919191"/>
              </a:buClr>
              <a:buSzPct val="100000"/>
              <a:buFont typeface="Arial"/>
              <a:buChar char="•"/>
              <a:defRPr sz="1650">
                <a:solidFill>
                  <a:srgbClr val="000000"/>
                </a:solidFill>
                <a:latin typeface="Apercu Pro"/>
              </a:defRPr>
            </a:lvl2pPr>
            <a:lvl3pPr marL="540000">
              <a:defRPr sz="1500">
                <a:solidFill>
                  <a:srgbClr val="000000"/>
                </a:solidFill>
                <a:latin typeface="Apercu Pro"/>
              </a:defRPr>
            </a:lvl3pPr>
            <a:lvl4pPr marL="810000">
              <a:defRPr>
                <a:solidFill>
                  <a:srgbClr val="000000"/>
                </a:solidFill>
                <a:latin typeface="Apercu Pro"/>
              </a:defRPr>
            </a:lvl4pPr>
            <a:lvl5pPr marL="108000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7122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sz="half" idx="1"/>
          </p:nvPr>
        </p:nvSpPr>
        <p:spPr>
          <a:xfrm>
            <a:off x="467544" y="1628800"/>
            <a:ext cx="8424936" cy="4968552"/>
          </a:xfrm>
        </p:spPr>
        <p:txBody>
          <a:bodyPr numCol="2" spcCol="72000"/>
          <a:lstStyle>
            <a:lvl1pPr marL="0" indent="0">
              <a:spcBef>
                <a:spcPts val="0"/>
              </a:spcBef>
              <a:buFontTx/>
              <a:buNone/>
              <a:defRPr sz="1200">
                <a:solidFill>
                  <a:srgbClr val="000000"/>
                </a:solidFill>
                <a:latin typeface="Apercu Pro"/>
              </a:defRPr>
            </a:lvl1pPr>
            <a:lvl2pPr marL="270000">
              <a:spcBef>
                <a:spcPts val="0"/>
              </a:spcBef>
              <a:defRPr sz="1200">
                <a:solidFill>
                  <a:srgbClr val="000000"/>
                </a:solidFill>
                <a:latin typeface="Apercu Pro"/>
              </a:defRPr>
            </a:lvl2pPr>
            <a:lvl3pPr marL="540000">
              <a:spcBef>
                <a:spcPts val="0"/>
              </a:spcBef>
              <a:defRPr sz="1200">
                <a:solidFill>
                  <a:srgbClr val="000000"/>
                </a:solidFill>
                <a:latin typeface="Apercu Pro"/>
              </a:defRPr>
            </a:lvl3pPr>
            <a:lvl4pPr marL="810000">
              <a:spcBef>
                <a:spcPts val="0"/>
              </a:spcBef>
              <a:defRPr sz="1200">
                <a:solidFill>
                  <a:srgbClr val="000000"/>
                </a:solidFill>
                <a:latin typeface="Apercu Pro"/>
              </a:defRPr>
            </a:lvl4pPr>
            <a:lvl5pPr marL="1080000">
              <a:spcBef>
                <a:spcPts val="0"/>
              </a:spcBef>
              <a:defRPr sz="1200">
                <a:solidFill>
                  <a:srgbClr val="000000"/>
                </a:solidFill>
                <a:latin typeface="Apercu Pro"/>
              </a:defRPr>
            </a:lvl5pPr>
            <a:lvl6pPr>
              <a:defRPr sz="600"/>
            </a:lvl6pPr>
            <a:lvl7pPr>
              <a:defRPr sz="600"/>
            </a:lvl7pPr>
            <a:lvl8pPr>
              <a:defRPr sz="600"/>
            </a:lvl8pPr>
            <a:lvl9pPr>
              <a:defRPr sz="6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15288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992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92648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624965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65356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490835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lide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7159934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lide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223484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lide 7">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2207333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lide 8">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83456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lide 9">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503561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67544" y="1828800"/>
            <a:ext cx="8424936" cy="4768552"/>
          </a:xfrm>
        </p:spPr>
        <p:txBody>
          <a:bodyPr numCol="2" spcCol="72000"/>
          <a:lstStyle>
            <a:lvl1pPr marL="0" indent="0">
              <a:spcBef>
                <a:spcPts val="0"/>
              </a:spcBef>
              <a:buFontTx/>
              <a:buNone/>
              <a:defRPr sz="1200">
                <a:solidFill>
                  <a:srgbClr val="000000"/>
                </a:solidFill>
                <a:latin typeface="Apercu Pro"/>
              </a:defRPr>
            </a:lvl1pPr>
            <a:lvl2pPr marL="270000">
              <a:spcBef>
                <a:spcPts val="0"/>
              </a:spcBef>
              <a:defRPr sz="1200">
                <a:solidFill>
                  <a:srgbClr val="000000"/>
                </a:solidFill>
                <a:latin typeface="Apercu Pro"/>
              </a:defRPr>
            </a:lvl2pPr>
            <a:lvl3pPr marL="540000">
              <a:spcBef>
                <a:spcPts val="0"/>
              </a:spcBef>
              <a:defRPr sz="1200">
                <a:solidFill>
                  <a:srgbClr val="000000"/>
                </a:solidFill>
                <a:latin typeface="Apercu Pro"/>
              </a:defRPr>
            </a:lvl3pPr>
            <a:lvl4pPr marL="810000">
              <a:spcBef>
                <a:spcPts val="0"/>
              </a:spcBef>
              <a:defRPr sz="1200">
                <a:solidFill>
                  <a:srgbClr val="000000"/>
                </a:solidFill>
                <a:latin typeface="Apercu Pro"/>
              </a:defRPr>
            </a:lvl4pPr>
            <a:lvl5pPr marL="1080000">
              <a:spcBef>
                <a:spcPts val="0"/>
              </a:spcBef>
              <a:defRPr sz="1200">
                <a:solidFill>
                  <a:srgbClr val="000000"/>
                </a:solidFill>
                <a:latin typeface="Apercu Pro"/>
              </a:defRPr>
            </a:lvl5pPr>
            <a:lvl6pPr>
              <a:defRPr sz="600"/>
            </a:lvl6pPr>
            <a:lvl7pPr>
              <a:defRPr sz="600"/>
            </a:lvl7pPr>
            <a:lvl8pPr>
              <a:defRPr sz="600"/>
            </a:lvl8pPr>
            <a:lvl9pPr>
              <a:defRPr sz="600"/>
            </a:lvl9pPr>
          </a:lstStyle>
          <a:p>
            <a:pPr lvl="0"/>
            <a:r>
              <a:rPr lang="en-US"/>
              <a:t>Edit Master text styles</a:t>
            </a:r>
          </a:p>
          <a:p>
            <a:pPr lvl="1"/>
            <a:r>
              <a:rPr lang="en-US"/>
              <a:t>Second level</a:t>
            </a:r>
          </a:p>
          <a:p>
            <a:pPr lvl="2"/>
            <a:r>
              <a:rPr lang="en-US"/>
              <a:t>Third level</a:t>
            </a:r>
          </a:p>
        </p:txBody>
      </p:sp>
      <p:sp>
        <p:nvSpPr>
          <p:cNvPr id="3"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Tree>
    <p:extLst>
      <p:ext uri="{BB962C8B-B14F-4D97-AF65-F5344CB8AC3E}">
        <p14:creationId xmlns:p14="http://schemas.microsoft.com/office/powerpoint/2010/main" val="327738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Tree>
    <p:extLst>
      <p:ext uri="{BB962C8B-B14F-4D97-AF65-F5344CB8AC3E}">
        <p14:creationId xmlns:p14="http://schemas.microsoft.com/office/powerpoint/2010/main" val="1004525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Picture and text sidebar 50/50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57200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403244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defRPr sz="1500"/>
            </a:lvl1pPr>
            <a:lvl3pPr>
              <a:defRPr sz="1350"/>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45270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Picture and text sidebar 75/25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6156177" y="1556792"/>
            <a:ext cx="2736304"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29579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22074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48433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22074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2"/>
          <a:stretch>
            <a:fillRect/>
          </a:stretch>
        </p:blipFill>
        <p:spPr>
          <a:xfrm>
            <a:off x="4228232" y="1368152"/>
            <a:ext cx="4941168" cy="4941168"/>
          </a:xfrm>
          <a:prstGeom prst="rect">
            <a:avLst/>
          </a:prstGeom>
        </p:spPr>
      </p:pic>
    </p:spTree>
    <p:extLst>
      <p:ext uri="{BB962C8B-B14F-4D97-AF65-F5344CB8AC3E}">
        <p14:creationId xmlns:p14="http://schemas.microsoft.com/office/powerpoint/2010/main" val="846690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Framed picture and text sidebar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67545" y="1916832"/>
            <a:ext cx="5472608" cy="4176464"/>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67545"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solidFill>
                  <a:srgbClr val="8C8C8C"/>
                </a:solidFill>
                <a:latin typeface="Apercu Pro"/>
              </a:rPr>
              <a:t>Click to edit Master title style</a:t>
            </a:r>
            <a:endParaRPr lang="en-US" sz="1050" dirty="0">
              <a:solidFill>
                <a:srgbClr val="8C8C8C"/>
              </a:solidFill>
              <a:latin typeface="Apercu Pro"/>
            </a:endParaRPr>
          </a:p>
        </p:txBody>
      </p:sp>
      <p:sp>
        <p:nvSpPr>
          <p:cNvPr id="7" name="Rectangle 3"/>
          <p:cNvSpPr>
            <a:spLocks noGrp="1" noChangeArrowheads="1"/>
          </p:cNvSpPr>
          <p:nvPr>
            <p:ph idx="10" hasCustomPrompt="1"/>
          </p:nvPr>
        </p:nvSpPr>
        <p:spPr bwMode="auto">
          <a:xfrm>
            <a:off x="6156177"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358826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Framed picture and text sidebar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419872" y="1916832"/>
            <a:ext cx="5472608" cy="4176464"/>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419872"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solidFill>
                  <a:srgbClr val="8C8C8C"/>
                </a:solidFill>
                <a:latin typeface="Apercu Pro"/>
              </a:rPr>
              <a:t>Click to edit Master title style</a:t>
            </a:r>
            <a:endParaRPr lang="en-US" sz="1050" dirty="0">
              <a:solidFill>
                <a:srgbClr val="8C8C8C"/>
              </a:solidFill>
              <a:latin typeface="Apercu Pro"/>
            </a:endParaRPr>
          </a:p>
        </p:txBody>
      </p:sp>
      <p:sp>
        <p:nvSpPr>
          <p:cNvPr id="7" name="Rectangle 3"/>
          <p:cNvSpPr>
            <a:spLocks noGrp="1" noChangeArrowheads="1"/>
          </p:cNvSpPr>
          <p:nvPr>
            <p:ph idx="10" hasCustomPrompt="1"/>
          </p:nvPr>
        </p:nvSpPr>
        <p:spPr bwMode="auto">
          <a:xfrm>
            <a:off x="473100"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807208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500" b="0" i="0">
                <a:solidFill>
                  <a:srgbClr val="000000"/>
                </a:solidFill>
                <a:latin typeface="Apercu Pro"/>
              </a:defRPr>
            </a:lvl1pPr>
            <a:lvl3pPr marL="270000" indent="-226800">
              <a:lnSpc>
                <a:spcPct val="100000"/>
              </a:lnSpc>
              <a:spcBef>
                <a:spcPts val="324"/>
              </a:spcBef>
              <a:buClr>
                <a:srgbClr val="8C8C8C"/>
              </a:buClr>
              <a:buFont typeface="Arial"/>
              <a:buChar char="•"/>
              <a:defRPr sz="1350" b="0" i="0" baseline="0">
                <a:solidFill>
                  <a:srgbClr val="53606D"/>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291500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500" b="0" i="0">
                <a:solidFill>
                  <a:srgbClr val="000000"/>
                </a:solidFill>
                <a:latin typeface="Apercu Pro"/>
              </a:defRPr>
            </a:lvl1pPr>
            <a:lvl3pPr marL="270000" indent="-226800">
              <a:lnSpc>
                <a:spcPct val="100000"/>
              </a:lnSpc>
              <a:spcBef>
                <a:spcPts val="324"/>
              </a:spcBef>
              <a:buClr>
                <a:srgbClr val="8C8C8C"/>
              </a:buClr>
              <a:buFont typeface="Arial"/>
              <a:buChar char="•"/>
              <a:defRPr sz="1350" b="0" i="0" baseline="0">
                <a:solidFill>
                  <a:srgbClr val="53606D"/>
                </a:solidFill>
                <a:latin typeface="Apercu Pro"/>
              </a:defRPr>
            </a:lvl3pPr>
          </a:lstStyle>
          <a:p>
            <a:pPr lvl="0"/>
            <a:r>
              <a:rPr lang="en-US" dirty="0"/>
              <a:t>Click to edit Master text styles</a:t>
            </a:r>
          </a:p>
          <a:p>
            <a:pPr lvl="2"/>
            <a:r>
              <a:rPr lang="en-US" dirty="0"/>
              <a:t>Second level</a:t>
            </a:r>
          </a:p>
        </p:txBody>
      </p:sp>
      <p:pic>
        <p:nvPicPr>
          <p:cNvPr id="7" name="Picture 6"/>
          <p:cNvPicPr>
            <a:picLocks noChangeAspect="1"/>
          </p:cNvPicPr>
          <p:nvPr userDrawn="1"/>
        </p:nvPicPr>
        <p:blipFill>
          <a:blip r:embed="rId2"/>
          <a:stretch>
            <a:fillRect/>
          </a:stretch>
        </p:blipFill>
        <p:spPr>
          <a:xfrm>
            <a:off x="1" y="1368152"/>
            <a:ext cx="4581128" cy="4581128"/>
          </a:xfrm>
          <a:prstGeom prst="rect">
            <a:avLst/>
          </a:prstGeom>
        </p:spPr>
      </p:pic>
    </p:spTree>
    <p:extLst>
      <p:ext uri="{BB962C8B-B14F-4D97-AF65-F5344CB8AC3E}">
        <p14:creationId xmlns:p14="http://schemas.microsoft.com/office/powerpoint/2010/main" val="1521144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457200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4032448"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36763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004049"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9561977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004049"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0" y="476672"/>
            <a:ext cx="2736304" cy="2736304"/>
          </a:xfrm>
          <a:prstGeom prst="rect">
            <a:avLst/>
          </a:prstGeom>
        </p:spPr>
      </p:pic>
    </p:spTree>
    <p:extLst>
      <p:ext uri="{BB962C8B-B14F-4D97-AF65-F5344CB8AC3E}">
        <p14:creationId xmlns:p14="http://schemas.microsoft.com/office/powerpoint/2010/main" val="27869754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0876681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21208" y="1268760"/>
            <a:ext cx="5492800" cy="5181152"/>
          </a:xfrm>
          <a:prstGeom prst="rect">
            <a:avLst/>
          </a:prstGeom>
        </p:spPr>
      </p:pic>
    </p:spTree>
    <p:extLst>
      <p:ext uri="{BB962C8B-B14F-4D97-AF65-F5344CB8AC3E}">
        <p14:creationId xmlns:p14="http://schemas.microsoft.com/office/powerpoint/2010/main" val="15209511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9"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7152008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9"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3672409" y="476672"/>
            <a:ext cx="5458892" cy="5458892"/>
          </a:xfrm>
          <a:prstGeom prst="rect">
            <a:avLst/>
          </a:prstGeom>
        </p:spPr>
      </p:pic>
    </p:spTree>
    <p:extLst>
      <p:ext uri="{BB962C8B-B14F-4D97-AF65-F5344CB8AC3E}">
        <p14:creationId xmlns:p14="http://schemas.microsoft.com/office/powerpoint/2010/main" val="748514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single column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764704"/>
            <a:ext cx="8424936" cy="5832648"/>
          </a:xfrm>
        </p:spPr>
        <p:txBody>
          <a:bodyPr/>
          <a:lstStyle>
            <a:lvl1pPr>
              <a:defRPr sz="1800">
                <a:solidFill>
                  <a:srgbClr val="FFFFFF"/>
                </a:solidFill>
                <a:latin typeface="Apercu Pro"/>
              </a:defRPr>
            </a:lvl1pPr>
            <a:lvl2pPr marL="270000">
              <a:buClr>
                <a:srgbClr val="919191"/>
              </a:buClr>
              <a:buSzPct val="100000"/>
              <a:buFont typeface="Arial"/>
              <a:buChar char="•"/>
              <a:defRPr sz="1650">
                <a:solidFill>
                  <a:srgbClr val="FFFFFF"/>
                </a:solidFill>
                <a:latin typeface="Apercu Pro"/>
              </a:defRPr>
            </a:lvl2pPr>
            <a:lvl3pPr marL="540000">
              <a:defRPr sz="1500">
                <a:solidFill>
                  <a:srgbClr val="8C8C8C"/>
                </a:solidFill>
                <a:latin typeface="Apercu Pro"/>
              </a:defRPr>
            </a:lvl3pPr>
            <a:lvl4pPr marL="810000" indent="0">
              <a:defRPr>
                <a:solidFill>
                  <a:srgbClr val="000000"/>
                </a:solidFill>
                <a:latin typeface="Apercu Pro"/>
              </a:defRPr>
            </a:lvl4pPr>
            <a:lvl5pPr marL="1080000" indent="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58971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nd partners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59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0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7544" y="1556792"/>
            <a:ext cx="8424936"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p>
            <a:pPr lvl="0"/>
            <a:r>
              <a:rPr lang="en-US" dirty="0"/>
              <a:t>Click to edit Master text styles</a:t>
            </a:r>
          </a:p>
          <a:p>
            <a:pPr lvl="2"/>
            <a:r>
              <a:rPr lang="en-US" dirty="0"/>
              <a:t>Second level</a:t>
            </a:r>
          </a:p>
        </p:txBody>
      </p:sp>
      <p:sp>
        <p:nvSpPr>
          <p:cNvPr id="1027"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25200" numCol="1" anchor="b" anchorCtr="0" compatLnSpc="1">
            <a:prstTxWarp prst="textNoShape">
              <a:avLst/>
            </a:prstTxWarp>
            <a:normAutofit/>
          </a:bodyPr>
          <a:lstStyle/>
          <a:p>
            <a:pPr lvl="0"/>
            <a:r>
              <a:rPr lang="ga-IE" dirty="0"/>
              <a:t>Click to edit </a:t>
            </a:r>
            <a:br>
              <a:rPr lang="ga-IE" dirty="0"/>
            </a:br>
            <a:r>
              <a:rPr lang="ga-IE" dirty="0"/>
              <a:t>Master title style</a:t>
            </a:r>
            <a:endParaRPr lang="en-US" dirty="0"/>
          </a:p>
        </p:txBody>
      </p:sp>
      <p:sp>
        <p:nvSpPr>
          <p:cNvPr id="2" name="Footer Placeholder 1"/>
          <p:cNvSpPr>
            <a:spLocks noGrp="1"/>
          </p:cNvSpPr>
          <p:nvPr>
            <p:ph type="ftr" sz="quarter" idx="3"/>
          </p:nvPr>
        </p:nvSpPr>
        <p:spPr>
          <a:xfrm>
            <a:off x="6248400" y="6597650"/>
            <a:ext cx="2895600" cy="260350"/>
          </a:xfrm>
          <a:prstGeom prst="rect">
            <a:avLst/>
          </a:prstGeom>
        </p:spPr>
        <p:txBody>
          <a:bodyPr vert="horz" lIns="91440" tIns="45720" rIns="91440" bIns="45720" rtlCol="0" anchor="ctr"/>
          <a:lstStyle>
            <a:lvl1pPr algn="ctr">
              <a:defRPr sz="1200">
                <a:solidFill>
                  <a:srgbClr val="8C8C8C"/>
                </a:solidFill>
                <a:latin typeface="Apercu Pro"/>
                <a:ea typeface="Geneva" charset="0"/>
                <a:cs typeface="ＭＳ Ｐゴシック" charset="0"/>
              </a:defRPr>
            </a:lvl1pPr>
          </a:lstStyle>
          <a:p>
            <a:pPr>
              <a:defRPr/>
            </a:pPr>
            <a:endParaRPr lang="en-US" dirty="0"/>
          </a:p>
        </p:txBody>
      </p:sp>
    </p:spTree>
    <p:extLst>
      <p:ext uri="{BB962C8B-B14F-4D97-AF65-F5344CB8AC3E}">
        <p14:creationId xmlns:p14="http://schemas.microsoft.com/office/powerpoint/2010/main" val="1088875862"/>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Lst>
  <p:txStyles>
    <p:titleStyle>
      <a:lvl1pPr algn="l" defTabSz="912813" rtl="0" eaLnBrk="1" fontAlgn="base" hangingPunct="1">
        <a:lnSpc>
          <a:spcPct val="80000"/>
        </a:lnSpc>
        <a:spcBef>
          <a:spcPct val="0"/>
        </a:spcBef>
        <a:spcAft>
          <a:spcPct val="0"/>
        </a:spcAft>
        <a:defRPr sz="2400" b="1">
          <a:solidFill>
            <a:schemeClr val="tx1"/>
          </a:solidFill>
          <a:latin typeface="Apercu Pro Medium"/>
          <a:ea typeface="MS PGothic" pitchFamily="34" charset="-128"/>
          <a:cs typeface="Geneva" charset="0"/>
        </a:defRPr>
      </a:lvl1pPr>
      <a:lvl2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p:titleStyle>
    <p:bodyStyle>
      <a:lvl1pPr marL="342900" indent="-342900" algn="l" defTabSz="912813" rtl="0" eaLnBrk="1" fontAlgn="base" hangingPunct="1">
        <a:spcBef>
          <a:spcPct val="20000"/>
        </a:spcBef>
        <a:spcAft>
          <a:spcPct val="0"/>
        </a:spcAft>
        <a:buSzPct val="95000"/>
        <a:defRPr sz="2400">
          <a:solidFill>
            <a:srgbClr val="000000"/>
          </a:solidFill>
          <a:latin typeface="Apercu Pro"/>
          <a:ea typeface="MS PGothic" pitchFamily="34" charset="-128"/>
          <a:cs typeface="Geneva" charset="0"/>
        </a:defRPr>
      </a:lvl1pPr>
      <a:lvl2pPr marL="741363" indent="-284163" algn="l" defTabSz="912813" rtl="0" eaLnBrk="1" fontAlgn="base" hangingPunct="1">
        <a:spcBef>
          <a:spcPct val="20000"/>
        </a:spcBef>
        <a:spcAft>
          <a:spcPct val="0"/>
        </a:spcAft>
        <a:buSzPct val="95000"/>
        <a:buFont typeface="Times" charset="0"/>
        <a:buChar char="–"/>
        <a:defRPr sz="2600">
          <a:solidFill>
            <a:srgbClr val="FCDE8D"/>
          </a:solidFill>
          <a:latin typeface="ITCFranklinGothic LT Book" charset="0"/>
          <a:ea typeface="Geneva" charset="0"/>
          <a:cs typeface="Geneva" charset="0"/>
        </a:defRPr>
      </a:lvl2pPr>
      <a:lvl3pPr marL="360000" indent="-228600" algn="l" defTabSz="912813" rtl="0" eaLnBrk="1" fontAlgn="base" hangingPunct="1">
        <a:spcBef>
          <a:spcPct val="20000"/>
        </a:spcBef>
        <a:spcAft>
          <a:spcPct val="0"/>
        </a:spcAft>
        <a:buClr>
          <a:srgbClr val="919191"/>
        </a:buClr>
        <a:buSzPct val="100000"/>
        <a:buFont typeface="Times" charset="0"/>
        <a:buChar char="•"/>
        <a:defRPr sz="2100">
          <a:solidFill>
            <a:srgbClr val="000000"/>
          </a:solidFill>
          <a:latin typeface="Apercu Pro"/>
          <a:ea typeface="Geneva" pitchFamily="-8" charset="-128"/>
          <a:cs typeface="Geneva" charset="0"/>
        </a:defRPr>
      </a:lvl3pPr>
      <a:lvl4pPr marL="720000" indent="-228600" algn="l" defTabSz="912813" rtl="0" eaLnBrk="1" fontAlgn="base" hangingPunct="1">
        <a:spcBef>
          <a:spcPct val="20000"/>
        </a:spcBef>
        <a:spcAft>
          <a:spcPct val="0"/>
        </a:spcAft>
        <a:buClr>
          <a:srgbClr val="919191"/>
        </a:buClr>
        <a:buSzPct val="100000"/>
        <a:buFont typeface="Times" charset="0"/>
        <a:buChar char="•"/>
        <a:defRPr sz="2000" i="1">
          <a:solidFill>
            <a:srgbClr val="000000"/>
          </a:solidFill>
          <a:latin typeface="Apercu Pro"/>
          <a:ea typeface="Geneva" pitchFamily="-8" charset="-128"/>
          <a:cs typeface="Geneva" charset="0"/>
        </a:defRPr>
      </a:lvl4pPr>
      <a:lvl5pPr marL="1080000" indent="-228600" algn="l" defTabSz="912813" rtl="0" eaLnBrk="1" fontAlgn="base" hangingPunct="1">
        <a:spcBef>
          <a:spcPct val="20000"/>
        </a:spcBef>
        <a:spcAft>
          <a:spcPct val="0"/>
        </a:spcAft>
        <a:buClr>
          <a:schemeClr val="tx1"/>
        </a:buClr>
        <a:buSzPct val="100000"/>
        <a:buFont typeface="Times"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7544" y="1556792"/>
            <a:ext cx="8424936"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p>
            <a:pPr lvl="0"/>
            <a:r>
              <a:rPr lang="en-US" dirty="0"/>
              <a:t>Click to edit Master text styles</a:t>
            </a:r>
          </a:p>
          <a:p>
            <a:pPr lvl="2"/>
            <a:r>
              <a:rPr lang="en-US" dirty="0"/>
              <a:t>Second level</a:t>
            </a:r>
          </a:p>
        </p:txBody>
      </p:sp>
      <p:sp>
        <p:nvSpPr>
          <p:cNvPr id="1027"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25200" numCol="1" anchor="b" anchorCtr="0" compatLnSpc="1">
            <a:prstTxWarp prst="textNoShape">
              <a:avLst/>
            </a:prstTxWarp>
            <a:normAutofit/>
          </a:bodyPr>
          <a:lstStyle/>
          <a:p>
            <a:pPr lvl="0"/>
            <a:r>
              <a:rPr lang="ga-IE" dirty="0"/>
              <a:t>Click to edit </a:t>
            </a:r>
            <a:br>
              <a:rPr lang="ga-IE" dirty="0"/>
            </a:br>
            <a:r>
              <a:rPr lang="ga-IE" dirty="0"/>
              <a:t>Master title style</a:t>
            </a:r>
            <a:endParaRPr lang="en-US" dirty="0"/>
          </a:p>
        </p:txBody>
      </p:sp>
      <p:sp>
        <p:nvSpPr>
          <p:cNvPr id="2" name="Footer Placeholder 1"/>
          <p:cNvSpPr>
            <a:spLocks noGrp="1"/>
          </p:cNvSpPr>
          <p:nvPr>
            <p:ph type="ftr" sz="quarter" idx="3"/>
          </p:nvPr>
        </p:nvSpPr>
        <p:spPr>
          <a:xfrm>
            <a:off x="6248400" y="6597650"/>
            <a:ext cx="2895600" cy="260350"/>
          </a:xfrm>
          <a:prstGeom prst="rect">
            <a:avLst/>
          </a:prstGeom>
        </p:spPr>
        <p:txBody>
          <a:bodyPr vert="horz" lIns="91440" tIns="45720" rIns="91440" bIns="45720" rtlCol="0" anchor="ctr"/>
          <a:lstStyle>
            <a:lvl1pPr algn="ctr">
              <a:defRPr sz="900">
                <a:solidFill>
                  <a:srgbClr val="8C8C8C"/>
                </a:solidFill>
                <a:latin typeface="Apercu Pro"/>
                <a:ea typeface="Geneva" charset="0"/>
                <a:cs typeface="ＭＳ Ｐゴシック" charset="0"/>
              </a:defRPr>
            </a:lvl1pPr>
          </a:lstStyle>
          <a:p>
            <a:pPr>
              <a:defRPr/>
            </a:pPr>
            <a:endParaRPr lang="en-US" dirty="0"/>
          </a:p>
        </p:txBody>
      </p:sp>
    </p:spTree>
    <p:extLst>
      <p:ext uri="{BB962C8B-B14F-4D97-AF65-F5344CB8AC3E}">
        <p14:creationId xmlns:p14="http://schemas.microsoft.com/office/powerpoint/2010/main" val="2214959341"/>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Lst>
  <p:txStyles>
    <p:titleStyle>
      <a:lvl1pPr algn="l" defTabSz="684610" rtl="0" eaLnBrk="1" fontAlgn="base" hangingPunct="1">
        <a:lnSpc>
          <a:spcPct val="80000"/>
        </a:lnSpc>
        <a:spcBef>
          <a:spcPct val="0"/>
        </a:spcBef>
        <a:spcAft>
          <a:spcPct val="0"/>
        </a:spcAft>
        <a:defRPr sz="1800" b="1">
          <a:solidFill>
            <a:schemeClr val="tx1"/>
          </a:solidFill>
          <a:latin typeface="Apercu Pro Medium"/>
          <a:ea typeface="MS PGothic" pitchFamily="34" charset="-128"/>
          <a:cs typeface="Geneva" charset="0"/>
        </a:defRPr>
      </a:lvl1pPr>
      <a:lvl2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2pPr>
      <a:lvl3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3pPr>
      <a:lvl4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4pPr>
      <a:lvl5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5pPr>
      <a:lvl6pPr marL="144018"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6pPr>
      <a:lvl7pPr marL="288036"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7pPr>
      <a:lvl8pPr marL="432054"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8pPr>
      <a:lvl9pPr marL="576072"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9pPr>
    </p:titleStyle>
    <p:bodyStyle>
      <a:lvl1pPr marL="257175" indent="-257175" algn="l" defTabSz="684610" rtl="0" eaLnBrk="1" fontAlgn="base" hangingPunct="1">
        <a:spcBef>
          <a:spcPct val="20000"/>
        </a:spcBef>
        <a:spcAft>
          <a:spcPct val="0"/>
        </a:spcAft>
        <a:buSzPct val="95000"/>
        <a:defRPr sz="1800">
          <a:solidFill>
            <a:srgbClr val="000000"/>
          </a:solidFill>
          <a:latin typeface="Apercu Pro"/>
          <a:ea typeface="MS PGothic" pitchFamily="34" charset="-128"/>
          <a:cs typeface="Geneva" charset="0"/>
        </a:defRPr>
      </a:lvl1pPr>
      <a:lvl2pPr marL="556022" indent="-213122" algn="l" defTabSz="684610" rtl="0" eaLnBrk="1" fontAlgn="base" hangingPunct="1">
        <a:spcBef>
          <a:spcPct val="20000"/>
        </a:spcBef>
        <a:spcAft>
          <a:spcPct val="0"/>
        </a:spcAft>
        <a:buSzPct val="95000"/>
        <a:buFont typeface="Times" charset="0"/>
        <a:buChar char="–"/>
        <a:defRPr sz="1950">
          <a:solidFill>
            <a:srgbClr val="FCDE8D"/>
          </a:solidFill>
          <a:latin typeface="ITCFranklinGothic LT Book" charset="0"/>
          <a:ea typeface="Geneva" charset="0"/>
          <a:cs typeface="Geneva" charset="0"/>
        </a:defRPr>
      </a:lvl2pPr>
      <a:lvl3pPr marL="270000" indent="-171450" algn="l" defTabSz="684610" rtl="0" eaLnBrk="1" fontAlgn="base" hangingPunct="1">
        <a:spcBef>
          <a:spcPct val="20000"/>
        </a:spcBef>
        <a:spcAft>
          <a:spcPct val="0"/>
        </a:spcAft>
        <a:buClr>
          <a:srgbClr val="919191"/>
        </a:buClr>
        <a:buSzPct val="100000"/>
        <a:buFont typeface="Times" charset="0"/>
        <a:buChar char="•"/>
        <a:defRPr sz="1575">
          <a:solidFill>
            <a:srgbClr val="000000"/>
          </a:solidFill>
          <a:latin typeface="Apercu Pro"/>
          <a:ea typeface="Geneva" pitchFamily="-8" charset="-128"/>
          <a:cs typeface="Geneva" charset="0"/>
        </a:defRPr>
      </a:lvl3pPr>
      <a:lvl4pPr marL="540000" indent="-171450" algn="l" defTabSz="684610" rtl="0" eaLnBrk="1" fontAlgn="base" hangingPunct="1">
        <a:spcBef>
          <a:spcPct val="20000"/>
        </a:spcBef>
        <a:spcAft>
          <a:spcPct val="0"/>
        </a:spcAft>
        <a:buClr>
          <a:srgbClr val="919191"/>
        </a:buClr>
        <a:buSzPct val="100000"/>
        <a:buFont typeface="Times" charset="0"/>
        <a:buChar char="•"/>
        <a:defRPr sz="1500" i="1">
          <a:solidFill>
            <a:srgbClr val="000000"/>
          </a:solidFill>
          <a:latin typeface="Apercu Pro"/>
          <a:ea typeface="Geneva" pitchFamily="-8" charset="-128"/>
          <a:cs typeface="Geneva" charset="0"/>
        </a:defRPr>
      </a:lvl4pPr>
      <a:lvl5pPr marL="810000" indent="-171450" algn="l" defTabSz="684610" rtl="0" eaLnBrk="1" fontAlgn="base" hangingPunct="1">
        <a:spcBef>
          <a:spcPct val="20000"/>
        </a:spcBef>
        <a:spcAft>
          <a:spcPct val="0"/>
        </a:spcAft>
        <a:buClr>
          <a:schemeClr val="tx1"/>
        </a:buClr>
        <a:buSzPct val="100000"/>
        <a:buFont typeface="Times" charset="0"/>
        <a:buChar char="•"/>
        <a:defRPr sz="1500">
          <a:solidFill>
            <a:srgbClr val="919191"/>
          </a:solidFill>
          <a:latin typeface="Apercu Pro"/>
          <a:ea typeface="Geneva" pitchFamily="-8" charset="-128"/>
          <a:cs typeface="Geneva" charset="0"/>
        </a:defRPr>
      </a:lvl5pPr>
      <a:lvl6pPr marL="1686711"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6pPr>
      <a:lvl7pPr marL="1830729"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7pPr>
      <a:lvl8pPr marL="1974747"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8pPr>
      <a:lvl9pPr marL="2118765"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9pPr>
    </p:bodyStyle>
    <p:otherStyle>
      <a:defPPr>
        <a:defRPr lang="en-US"/>
      </a:defPPr>
      <a:lvl1pPr marL="0" algn="l" defTabSz="144018" rtl="0" eaLnBrk="1" latinLnBrk="0" hangingPunct="1">
        <a:defRPr sz="600" kern="1200">
          <a:solidFill>
            <a:schemeClr val="tx1"/>
          </a:solidFill>
          <a:latin typeface="+mn-lt"/>
          <a:ea typeface="+mn-ea"/>
          <a:cs typeface="+mn-cs"/>
        </a:defRPr>
      </a:lvl1pPr>
      <a:lvl2pPr marL="144018" algn="l" defTabSz="144018" rtl="0" eaLnBrk="1" latinLnBrk="0" hangingPunct="1">
        <a:defRPr sz="600" kern="1200">
          <a:solidFill>
            <a:schemeClr val="tx1"/>
          </a:solidFill>
          <a:latin typeface="+mn-lt"/>
          <a:ea typeface="+mn-ea"/>
          <a:cs typeface="+mn-cs"/>
        </a:defRPr>
      </a:lvl2pPr>
      <a:lvl3pPr marL="288036" algn="l" defTabSz="144018" rtl="0" eaLnBrk="1" latinLnBrk="0" hangingPunct="1">
        <a:defRPr sz="600" kern="1200">
          <a:solidFill>
            <a:schemeClr val="tx1"/>
          </a:solidFill>
          <a:latin typeface="+mn-lt"/>
          <a:ea typeface="+mn-ea"/>
          <a:cs typeface="+mn-cs"/>
        </a:defRPr>
      </a:lvl3pPr>
      <a:lvl4pPr marL="432054" algn="l" defTabSz="144018" rtl="0" eaLnBrk="1" latinLnBrk="0" hangingPunct="1">
        <a:defRPr sz="600" kern="1200">
          <a:solidFill>
            <a:schemeClr val="tx1"/>
          </a:solidFill>
          <a:latin typeface="+mn-lt"/>
          <a:ea typeface="+mn-ea"/>
          <a:cs typeface="+mn-cs"/>
        </a:defRPr>
      </a:lvl4pPr>
      <a:lvl5pPr marL="576072" algn="l" defTabSz="144018" rtl="0" eaLnBrk="1" latinLnBrk="0" hangingPunct="1">
        <a:defRPr sz="600" kern="1200">
          <a:solidFill>
            <a:schemeClr val="tx1"/>
          </a:solidFill>
          <a:latin typeface="+mn-lt"/>
          <a:ea typeface="+mn-ea"/>
          <a:cs typeface="+mn-cs"/>
        </a:defRPr>
      </a:lvl5pPr>
      <a:lvl6pPr marL="720090" algn="l" defTabSz="144018" rtl="0" eaLnBrk="1" latinLnBrk="0" hangingPunct="1">
        <a:defRPr sz="600" kern="1200">
          <a:solidFill>
            <a:schemeClr val="tx1"/>
          </a:solidFill>
          <a:latin typeface="+mn-lt"/>
          <a:ea typeface="+mn-ea"/>
          <a:cs typeface="+mn-cs"/>
        </a:defRPr>
      </a:lvl6pPr>
      <a:lvl7pPr marL="864108" algn="l" defTabSz="144018" rtl="0" eaLnBrk="1" latinLnBrk="0" hangingPunct="1">
        <a:defRPr sz="600" kern="1200">
          <a:solidFill>
            <a:schemeClr val="tx1"/>
          </a:solidFill>
          <a:latin typeface="+mn-lt"/>
          <a:ea typeface="+mn-ea"/>
          <a:cs typeface="+mn-cs"/>
        </a:defRPr>
      </a:lvl7pPr>
      <a:lvl8pPr marL="1008126" algn="l" defTabSz="144018" rtl="0" eaLnBrk="1" latinLnBrk="0" hangingPunct="1">
        <a:defRPr sz="600" kern="1200">
          <a:solidFill>
            <a:schemeClr val="tx1"/>
          </a:solidFill>
          <a:latin typeface="+mn-lt"/>
          <a:ea typeface="+mn-ea"/>
          <a:cs typeface="+mn-cs"/>
        </a:defRPr>
      </a:lvl8pPr>
      <a:lvl9pPr marL="1152144" algn="l" defTabSz="144018"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mailto:creativeschools@artscouncil.i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85CDABC-0599-4600-AA74-F59DC730A1AA}"/>
              </a:ext>
            </a:extLst>
          </p:cNvPr>
          <p:cNvSpPr txBox="1"/>
          <p:nvPr/>
        </p:nvSpPr>
        <p:spPr>
          <a:xfrm>
            <a:off x="683568" y="1268760"/>
            <a:ext cx="4608512" cy="1323439"/>
          </a:xfrm>
          <a:prstGeom prst="rect">
            <a:avLst/>
          </a:prstGeom>
          <a:noFill/>
        </p:spPr>
        <p:txBody>
          <a:bodyPr wrap="square" rtlCol="0">
            <a:spAutoFit/>
          </a:bodyPr>
          <a:lstStyle/>
          <a:p>
            <a:r>
              <a:rPr lang="en-GB" sz="4000" b="1" dirty="0">
                <a:solidFill>
                  <a:schemeClr val="bg1"/>
                </a:solidFill>
                <a:latin typeface="Apercu Pro Black"/>
              </a:rPr>
              <a:t>Your journey as a Creative School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4022"/>
            <a:ext cx="9144000" cy="653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107504" y="625862"/>
            <a:ext cx="8784976" cy="642897"/>
          </a:xfrm>
        </p:spPr>
        <p:txBody>
          <a:bodyPr>
            <a:noAutofit/>
          </a:bodyPr>
          <a:lstStyle/>
          <a:p>
            <a:r>
              <a:rPr lang="en-GB" sz="2800" dirty="0">
                <a:latin typeface="Apercu Pro"/>
                <a:cs typeface="Arial" panose="020B0604020202020204" pitchFamily="34" charset="0"/>
              </a:rPr>
              <a:t>The Creative School Plan: A Living Document</a:t>
            </a:r>
          </a:p>
        </p:txBody>
      </p:sp>
      <p:sp>
        <p:nvSpPr>
          <p:cNvPr id="18" name="Rectangle 17"/>
          <p:cNvSpPr/>
          <p:nvPr/>
        </p:nvSpPr>
        <p:spPr>
          <a:xfrm>
            <a:off x="5004048" y="1618570"/>
            <a:ext cx="2171367" cy="1450390"/>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IE" sz="1800" b="1" dirty="0">
                <a:solidFill>
                  <a:srgbClr val="FFFFFF"/>
                </a:solidFill>
                <a:latin typeface="Apercu Pro Medium"/>
              </a:rPr>
              <a:t>Supports schools to plan for sustainable arts and creative activities. </a:t>
            </a:r>
          </a:p>
        </p:txBody>
      </p:sp>
      <p:sp>
        <p:nvSpPr>
          <p:cNvPr id="19" name="Rectangle 18"/>
          <p:cNvSpPr/>
          <p:nvPr/>
        </p:nvSpPr>
        <p:spPr>
          <a:xfrm>
            <a:off x="1272694" y="1618570"/>
            <a:ext cx="2566952" cy="1450390"/>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b="1" dirty="0">
              <a:solidFill>
                <a:srgbClr val="FFFFFF"/>
              </a:solidFill>
              <a:latin typeface="Calibri"/>
            </a:endParaRPr>
          </a:p>
          <a:p>
            <a:pPr algn="ctr" defTabSz="685800"/>
            <a:r>
              <a:rPr lang="en-IE" sz="1800" b="1" dirty="0">
                <a:solidFill>
                  <a:srgbClr val="FFFFFF"/>
                </a:solidFill>
                <a:latin typeface="Apercu Pro Medium"/>
              </a:rPr>
              <a:t>Builds on schools strengths and areas for development  linking to wider school planning.</a:t>
            </a:r>
          </a:p>
          <a:p>
            <a:pPr algn="ctr" defTabSz="685800"/>
            <a:endParaRPr lang="en-IE" sz="1600" b="1" dirty="0">
              <a:solidFill>
                <a:srgbClr val="FFFFFF"/>
              </a:solidFill>
              <a:latin typeface="Apercu Pro Medium"/>
            </a:endParaRPr>
          </a:p>
        </p:txBody>
      </p:sp>
      <p:sp>
        <p:nvSpPr>
          <p:cNvPr id="21" name="Rectangle 20"/>
          <p:cNvSpPr/>
          <p:nvPr/>
        </p:nvSpPr>
        <p:spPr>
          <a:xfrm>
            <a:off x="107504" y="3717032"/>
            <a:ext cx="3168352" cy="1300238"/>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b="1" dirty="0">
              <a:solidFill>
                <a:srgbClr val="FFFFFF"/>
              </a:solidFill>
              <a:latin typeface="Calibri"/>
            </a:endParaRPr>
          </a:p>
          <a:p>
            <a:pPr algn="ctr" defTabSz="685800"/>
            <a:r>
              <a:rPr lang="en-IE" sz="1800" b="1" dirty="0">
                <a:solidFill>
                  <a:srgbClr val="FFFFFF"/>
                </a:solidFill>
                <a:latin typeface="Apercu Pro Medium"/>
              </a:rPr>
              <a:t>Sets out long-term aspirations for the arts and creativity and what the school hopes to achieve.</a:t>
            </a:r>
          </a:p>
          <a:p>
            <a:pPr algn="ctr" defTabSz="685800"/>
            <a:endParaRPr lang="en-GB" sz="1275" b="1" dirty="0">
              <a:solidFill>
                <a:srgbClr val="FFFFFF"/>
              </a:solidFill>
              <a:latin typeface="Calibri"/>
              <a:cs typeface="Arial" panose="020B0604020202020204" pitchFamily="34" charset="0"/>
            </a:endParaRPr>
          </a:p>
        </p:txBody>
      </p:sp>
      <p:sp>
        <p:nvSpPr>
          <p:cNvPr id="22" name="Rectangle 21"/>
          <p:cNvSpPr/>
          <p:nvPr/>
        </p:nvSpPr>
        <p:spPr>
          <a:xfrm>
            <a:off x="1303685" y="5445224"/>
            <a:ext cx="2736304" cy="1587596"/>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IE" sz="1800" b="1" dirty="0">
                <a:solidFill>
                  <a:srgbClr val="FFFFFF"/>
                </a:solidFill>
                <a:latin typeface="Apercu Pro Medium"/>
              </a:rPr>
              <a:t>Strengthens or develops relationships between schools and the arts &amp; cultural sectors.</a:t>
            </a:r>
          </a:p>
          <a:p>
            <a:pPr algn="ctr" defTabSz="685800"/>
            <a:endParaRPr lang="en-GB" sz="1275" b="1" dirty="0">
              <a:solidFill>
                <a:srgbClr val="FFFFFF"/>
              </a:solidFill>
              <a:latin typeface="Calibri"/>
              <a:cs typeface="Arial" panose="020B0604020202020204" pitchFamily="34" charset="0"/>
            </a:endParaRPr>
          </a:p>
        </p:txBody>
      </p:sp>
      <p:sp>
        <p:nvSpPr>
          <p:cNvPr id="23" name="Rectangle 22"/>
          <p:cNvSpPr/>
          <p:nvPr/>
        </p:nvSpPr>
        <p:spPr>
          <a:xfrm>
            <a:off x="5724129" y="3593746"/>
            <a:ext cx="3334162" cy="142352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b="1" dirty="0">
              <a:solidFill>
                <a:srgbClr val="FFFFFF"/>
              </a:solidFill>
              <a:latin typeface="Apercu Pro Medium"/>
            </a:endParaRPr>
          </a:p>
          <a:p>
            <a:pPr algn="ctr" defTabSz="685800"/>
            <a:r>
              <a:rPr lang="en-IE" sz="1800" b="1" dirty="0">
                <a:solidFill>
                  <a:srgbClr val="FFFFFF"/>
                </a:solidFill>
                <a:latin typeface="Apercu Pro Medium"/>
              </a:rPr>
              <a:t>Ensures that the voice of children and young people will be at the centre of the process</a:t>
            </a:r>
            <a:r>
              <a:rPr lang="en-IE" sz="1350" b="1" dirty="0">
                <a:solidFill>
                  <a:srgbClr val="FFFFFF"/>
                </a:solidFill>
                <a:latin typeface="Apercu Pro Medium"/>
              </a:rPr>
              <a:t>.</a:t>
            </a:r>
          </a:p>
          <a:p>
            <a:pPr algn="ctr" defTabSz="685800"/>
            <a:endParaRPr lang="en-GB" sz="1275" b="1" dirty="0">
              <a:solidFill>
                <a:srgbClr val="FFFFFF"/>
              </a:solidFill>
              <a:latin typeface="Calibri"/>
              <a:cs typeface="Arial" panose="020B0604020202020204" pitchFamily="34" charset="0"/>
            </a:endParaRPr>
          </a:p>
        </p:txBody>
      </p:sp>
      <p:sp>
        <p:nvSpPr>
          <p:cNvPr id="24" name="Rectangle 23"/>
          <p:cNvSpPr/>
          <p:nvPr/>
        </p:nvSpPr>
        <p:spPr>
          <a:xfrm>
            <a:off x="4635362" y="5477180"/>
            <a:ext cx="2592289" cy="1516397"/>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IE" sz="1800" b="1" dirty="0">
                <a:solidFill>
                  <a:srgbClr val="FFFFFF"/>
                </a:solidFill>
                <a:latin typeface="Apercu Pro Medium"/>
                <a:cs typeface="Arial" panose="020B0604020202020204" pitchFamily="34" charset="0"/>
              </a:rPr>
              <a:t>Identifies how success will be measured.  </a:t>
            </a:r>
            <a:endParaRPr lang="en-GB" sz="1800" b="1" dirty="0">
              <a:solidFill>
                <a:srgbClr val="FFFFFF"/>
              </a:solidFill>
              <a:latin typeface="Apercu Pro Medium"/>
              <a:cs typeface="Arial" panose="020B0604020202020204" pitchFamily="34" charset="0"/>
            </a:endParaRPr>
          </a:p>
        </p:txBody>
      </p:sp>
    </p:spTree>
    <p:extLst>
      <p:ext uri="{BB962C8B-B14F-4D97-AF65-F5344CB8AC3E}">
        <p14:creationId xmlns:p14="http://schemas.microsoft.com/office/powerpoint/2010/main" val="34157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200" dirty="0"/>
              <a:t>Creative School Plan: Three </a:t>
            </a:r>
            <a:r>
              <a:rPr lang="en-IE" sz="3200" dirty="0" smtClean="0"/>
              <a:t>sections </a:t>
            </a:r>
            <a:endParaRPr lang="en-IE" sz="3200" dirty="0"/>
          </a:p>
        </p:txBody>
      </p:sp>
      <p:sp>
        <p:nvSpPr>
          <p:cNvPr id="7" name="Rectangle 6"/>
          <p:cNvSpPr/>
          <p:nvPr/>
        </p:nvSpPr>
        <p:spPr bwMode="auto">
          <a:xfrm>
            <a:off x="4969285" y="1484784"/>
            <a:ext cx="3779179" cy="864096"/>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a:r>
              <a:rPr lang="en-IE" sz="3600" dirty="0">
                <a:solidFill>
                  <a:srgbClr val="FFFFFF"/>
                </a:solidFill>
                <a:latin typeface="Apercu Pro Medium"/>
              </a:rPr>
              <a:t>1. 	Vision &amp; Aims </a:t>
            </a:r>
          </a:p>
          <a:p>
            <a:pPr defTabSz="685800"/>
            <a:endParaRPr lang="en-IE" sz="1800" dirty="0">
              <a:solidFill>
                <a:srgbClr val="FFFFFF"/>
              </a:solidFill>
              <a:latin typeface="ITCFranklinGothic LT Book" charset="0"/>
              <a:ea typeface="ＭＳ Ｐゴシック" pitchFamily="-28" charset="-128"/>
              <a:cs typeface="ＭＳ Ｐゴシック" pitchFamily="-28" charset="-128"/>
            </a:endParaRPr>
          </a:p>
        </p:txBody>
      </p:sp>
      <p:sp>
        <p:nvSpPr>
          <p:cNvPr id="8" name="Rectangle 7"/>
          <p:cNvSpPr/>
          <p:nvPr/>
        </p:nvSpPr>
        <p:spPr bwMode="auto">
          <a:xfrm>
            <a:off x="4966523" y="2564904"/>
            <a:ext cx="3781939" cy="1152128"/>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marL="914400" indent="-914400" defTabSz="685800">
              <a:buAutoNum type="arabicPeriod" startAt="2"/>
            </a:pPr>
            <a:r>
              <a:rPr lang="en-IE" sz="3600" dirty="0">
                <a:solidFill>
                  <a:srgbClr val="FFFFFF"/>
                </a:solidFill>
                <a:latin typeface="Apercu Pro Medium"/>
              </a:rPr>
              <a:t>Plan Summary</a:t>
            </a:r>
          </a:p>
          <a:p>
            <a:pPr defTabSz="685800"/>
            <a:r>
              <a:rPr lang="en-IE" sz="4800" dirty="0">
                <a:solidFill>
                  <a:srgbClr val="FFFFFF"/>
                </a:solidFill>
              </a:rPr>
              <a:t> </a:t>
            </a:r>
            <a:endParaRPr lang="en-IE" sz="4800" dirty="0">
              <a:solidFill>
                <a:srgbClr val="FFFFFF"/>
              </a:solidFill>
              <a:latin typeface="ITCFranklinGothic LT Book" charset="0"/>
              <a:ea typeface="ＭＳ Ｐゴシック" pitchFamily="-28" charset="-128"/>
              <a:cs typeface="ＭＳ Ｐゴシック" pitchFamily="-28" charset="-128"/>
            </a:endParaRPr>
          </a:p>
        </p:txBody>
      </p:sp>
      <p:sp>
        <p:nvSpPr>
          <p:cNvPr id="9" name="Rectangle 8"/>
          <p:cNvSpPr/>
          <p:nvPr/>
        </p:nvSpPr>
        <p:spPr bwMode="auto">
          <a:xfrm>
            <a:off x="4980365" y="4005064"/>
            <a:ext cx="3754254" cy="1224136"/>
          </a:xfrm>
          <a:prstGeom prst="rect">
            <a:avLst/>
          </a:prstGeom>
          <a:solidFill>
            <a:srgbClr val="DD5F2B"/>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914400" indent="-914400" defTabSz="685800">
              <a:buAutoNum type="arabicPeriod" startAt="3"/>
            </a:pPr>
            <a:r>
              <a:rPr lang="en-IE" sz="3600" dirty="0">
                <a:solidFill>
                  <a:srgbClr val="FFFFFF"/>
                </a:solidFill>
                <a:latin typeface="Apercu Pro Medium"/>
              </a:rPr>
              <a:t>Activity Plan(s)</a:t>
            </a:r>
          </a:p>
          <a:p>
            <a:pPr defTabSz="685800"/>
            <a:r>
              <a:rPr lang="en-IE" sz="4800" dirty="0">
                <a:solidFill>
                  <a:srgbClr val="FFFFFF"/>
                </a:solidFill>
              </a:rPr>
              <a:t> </a:t>
            </a:r>
          </a:p>
          <a:p>
            <a:pPr defTabSz="685800"/>
            <a:endParaRPr lang="en-IE" sz="1800" dirty="0">
              <a:solidFill>
                <a:srgbClr val="FFFFFF"/>
              </a:solidFill>
              <a:latin typeface="ITCFranklinGothic LT Book"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12403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4774130" cy="367240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51520" y="5301208"/>
            <a:ext cx="6264696" cy="461665"/>
          </a:xfrm>
          <a:prstGeom prst="rect">
            <a:avLst/>
          </a:prstGeom>
          <a:solidFill>
            <a:schemeClr val="tx2"/>
          </a:solidFill>
        </p:spPr>
        <p:txBody>
          <a:bodyPr wrap="square" rtlCol="0">
            <a:spAutoFit/>
          </a:bodyPr>
          <a:lstStyle/>
          <a:p>
            <a:r>
              <a:rPr lang="en-US" dirty="0" smtClean="0">
                <a:solidFill>
                  <a:schemeClr val="bg2"/>
                </a:solidFill>
                <a:hlinkClick r:id="rId4"/>
              </a:rPr>
              <a:t>creativeschools@artscouncil.ie</a:t>
            </a:r>
            <a:r>
              <a:rPr lang="en-US" dirty="0" smtClean="0">
                <a:solidFill>
                  <a:schemeClr val="bg2"/>
                </a:solidFill>
              </a:rPr>
              <a:t> </a:t>
            </a:r>
            <a:endParaRPr lang="en-GB" dirty="0">
              <a:solidFill>
                <a:schemeClr val="bg2"/>
              </a:solidFill>
            </a:endParaRPr>
          </a:p>
        </p:txBody>
      </p:sp>
    </p:spTree>
    <p:extLst>
      <p:ext uri="{BB962C8B-B14F-4D97-AF65-F5344CB8AC3E}">
        <p14:creationId xmlns:p14="http://schemas.microsoft.com/office/powerpoint/2010/main" val="560200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C5AEE25-C9A9-492D-B49E-D9CA37AA20B7}"/>
              </a:ext>
            </a:extLst>
          </p:cNvPr>
          <p:cNvSpPr>
            <a:spLocks noGrp="1"/>
          </p:cNvSpPr>
          <p:nvPr>
            <p:ph type="title"/>
          </p:nvPr>
        </p:nvSpPr>
        <p:spPr/>
        <p:txBody>
          <a:bodyPr>
            <a:normAutofit/>
          </a:bodyPr>
          <a:lstStyle/>
          <a:p>
            <a:r>
              <a:rPr lang="en-GB" sz="4000" dirty="0"/>
              <a:t>T</a:t>
            </a:r>
            <a:r>
              <a:rPr lang="en-GB" sz="4000" dirty="0" smtClean="0"/>
              <a:t>imeline </a:t>
            </a:r>
            <a:r>
              <a:rPr lang="en-GB" sz="4000" dirty="0"/>
              <a:t>for </a:t>
            </a:r>
            <a:br>
              <a:rPr lang="en-GB" sz="4000" dirty="0"/>
            </a:br>
            <a:r>
              <a:rPr lang="en-GB" sz="4000" dirty="0"/>
              <a:t/>
            </a:r>
            <a:br>
              <a:rPr lang="en-GB" sz="4000" dirty="0"/>
            </a:br>
            <a:r>
              <a:rPr lang="en-GB" sz="4000" dirty="0" smtClean="0"/>
              <a:t>2021 </a:t>
            </a:r>
            <a:r>
              <a:rPr lang="en-GB" sz="4000" dirty="0"/>
              <a:t>Creative Schools  </a:t>
            </a:r>
          </a:p>
        </p:txBody>
      </p:sp>
    </p:spTree>
    <p:extLst>
      <p:ext uri="{BB962C8B-B14F-4D97-AF65-F5344CB8AC3E}">
        <p14:creationId xmlns:p14="http://schemas.microsoft.com/office/powerpoint/2010/main" val="423278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Creative Schools: three </a:t>
            </a:r>
            <a:r>
              <a:rPr lang="en-US" sz="3200" dirty="0" smtClean="0"/>
              <a:t>phases </a:t>
            </a:r>
            <a:endParaRPr lang="en-IE" sz="3200" dirty="0"/>
          </a:p>
        </p:txBody>
      </p:sp>
      <p:graphicFrame>
        <p:nvGraphicFramePr>
          <p:cNvPr id="7" name="Content Placeholder 6"/>
          <p:cNvGraphicFramePr>
            <a:graphicFrameLocks noGrp="1"/>
          </p:cNvGraphicFramePr>
          <p:nvPr>
            <p:ph idx="1"/>
            <p:extLst/>
          </p:nvPr>
        </p:nvGraphicFramePr>
        <p:xfrm>
          <a:off x="468313" y="1557338"/>
          <a:ext cx="8424862" cy="50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3"/>
          <p:cNvSpPr txBox="1">
            <a:spLocks/>
          </p:cNvSpPr>
          <p:nvPr/>
        </p:nvSpPr>
        <p:spPr>
          <a:xfrm>
            <a:off x="467544" y="1581446"/>
            <a:ext cx="8352928" cy="5040560"/>
          </a:xfrm>
          <a:prstGeom prst="rect">
            <a:avLst/>
          </a:prstGeom>
        </p:spPr>
        <p:txBody>
          <a:bodyPr/>
          <a:lstStyle>
            <a:lvl1pPr marL="342900" indent="-342900" algn="l" defTabSz="912813" rtl="0" eaLnBrk="1" fontAlgn="base" hangingPunct="1">
              <a:spcBef>
                <a:spcPct val="20000"/>
              </a:spcBef>
              <a:spcAft>
                <a:spcPct val="0"/>
              </a:spcAft>
              <a:buSzPct val="95000"/>
              <a:defRPr sz="2400">
                <a:solidFill>
                  <a:srgbClr val="000000"/>
                </a:solidFill>
                <a:latin typeface="Apercu Pro"/>
                <a:ea typeface="MS PGothic" pitchFamily="34" charset="-128"/>
                <a:cs typeface="Geneva" charset="0"/>
              </a:defRPr>
            </a:lvl1pPr>
            <a:lvl2pPr marL="741363" indent="-284163" algn="l" defTabSz="912813" rtl="0" eaLnBrk="1" fontAlgn="base" hangingPunct="1">
              <a:spcBef>
                <a:spcPct val="20000"/>
              </a:spcBef>
              <a:spcAft>
                <a:spcPct val="0"/>
              </a:spcAft>
              <a:buSzPct val="95000"/>
              <a:buFont typeface="Times" charset="0"/>
              <a:buChar char="–"/>
              <a:defRPr sz="2600">
                <a:solidFill>
                  <a:srgbClr val="FCDE8D"/>
                </a:solidFill>
                <a:latin typeface="ITCFranklinGothic LT Book" charset="0"/>
                <a:ea typeface="Geneva" charset="0"/>
                <a:cs typeface="Geneva" charset="0"/>
              </a:defRPr>
            </a:lvl2pPr>
            <a:lvl3pPr marL="360000" indent="-228600" algn="l" defTabSz="912813" rtl="0" eaLnBrk="1" fontAlgn="base" hangingPunct="1">
              <a:spcBef>
                <a:spcPct val="20000"/>
              </a:spcBef>
              <a:spcAft>
                <a:spcPct val="0"/>
              </a:spcAft>
              <a:buClr>
                <a:srgbClr val="919191"/>
              </a:buClr>
              <a:buSzPct val="100000"/>
              <a:buFont typeface="Times" charset="0"/>
              <a:buChar char="•"/>
              <a:defRPr sz="2100">
                <a:solidFill>
                  <a:srgbClr val="000000"/>
                </a:solidFill>
                <a:latin typeface="Apercu Pro"/>
                <a:ea typeface="Geneva" pitchFamily="-8" charset="-128"/>
                <a:cs typeface="Geneva" charset="0"/>
              </a:defRPr>
            </a:lvl3pPr>
            <a:lvl4pPr marL="720000" indent="-228600" algn="l" defTabSz="912813" rtl="0" eaLnBrk="1" fontAlgn="base" hangingPunct="1">
              <a:spcBef>
                <a:spcPct val="20000"/>
              </a:spcBef>
              <a:spcAft>
                <a:spcPct val="0"/>
              </a:spcAft>
              <a:buClr>
                <a:srgbClr val="919191"/>
              </a:buClr>
              <a:buSzPct val="100000"/>
              <a:buFont typeface="Times" charset="0"/>
              <a:buChar char="•"/>
              <a:defRPr sz="2000" i="1">
                <a:solidFill>
                  <a:srgbClr val="000000"/>
                </a:solidFill>
                <a:latin typeface="Apercu Pro"/>
                <a:ea typeface="Geneva" pitchFamily="-8" charset="-128"/>
                <a:cs typeface="Geneva" charset="0"/>
              </a:defRPr>
            </a:lvl4pPr>
            <a:lvl5pPr marL="1080000" indent="-228600" algn="l" defTabSz="912813" rtl="0" eaLnBrk="1" fontAlgn="base" hangingPunct="1">
              <a:spcBef>
                <a:spcPct val="20000"/>
              </a:spcBef>
              <a:spcAft>
                <a:spcPct val="0"/>
              </a:spcAft>
              <a:buClr>
                <a:schemeClr val="tx1"/>
              </a:buClr>
              <a:buSzPct val="100000"/>
              <a:buFont typeface="Times"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a:lstStyle>
          <a:p>
            <a:pPr>
              <a:buFont typeface="Arial" panose="020B0604020202020204" pitchFamily="34" charset="0"/>
              <a:buChar char="•"/>
            </a:pPr>
            <a:endParaRPr lang="en-IE" sz="2800" dirty="0"/>
          </a:p>
          <a:p>
            <a:pPr>
              <a:buFont typeface="Arial" panose="020B0604020202020204" pitchFamily="34" charset="0"/>
              <a:buChar char="•"/>
            </a:pPr>
            <a:endParaRPr lang="en-GB" dirty="0"/>
          </a:p>
        </p:txBody>
      </p:sp>
      <p:sp>
        <p:nvSpPr>
          <p:cNvPr id="5" name="TextBox 4"/>
          <p:cNvSpPr txBox="1"/>
          <p:nvPr/>
        </p:nvSpPr>
        <p:spPr>
          <a:xfrm>
            <a:off x="0" y="4392162"/>
            <a:ext cx="9030444" cy="830997"/>
          </a:xfrm>
          <a:prstGeom prst="rect">
            <a:avLst/>
          </a:prstGeom>
          <a:noFill/>
        </p:spPr>
        <p:txBody>
          <a:bodyPr wrap="square" rtlCol="0">
            <a:spAutoFit/>
          </a:bodyPr>
          <a:lstStyle/>
          <a:p>
            <a:pPr marL="342900" lvl="0" indent="-342900">
              <a:buFont typeface="Arial" panose="020B0604020202020204" pitchFamily="34" charset="0"/>
              <a:buChar char="•"/>
            </a:pPr>
            <a:endParaRPr lang="en-GB" dirty="0">
              <a:solidFill>
                <a:srgbClr val="000000"/>
              </a:solidFill>
            </a:endParaRPr>
          </a:p>
          <a:p>
            <a:endParaRPr lang="en-GB" dirty="0"/>
          </a:p>
        </p:txBody>
      </p:sp>
      <p:sp>
        <p:nvSpPr>
          <p:cNvPr id="9" name="TextBox 8"/>
          <p:cNvSpPr txBox="1"/>
          <p:nvPr/>
        </p:nvSpPr>
        <p:spPr>
          <a:xfrm>
            <a:off x="2051720" y="2294462"/>
            <a:ext cx="504056" cy="584775"/>
          </a:xfrm>
          <a:prstGeom prst="rect">
            <a:avLst/>
          </a:prstGeom>
          <a:solidFill>
            <a:srgbClr val="CEE1FE"/>
          </a:solidFill>
        </p:spPr>
        <p:txBody>
          <a:bodyPr wrap="square" rtlCol="0">
            <a:spAutoFit/>
          </a:bodyPr>
          <a:lstStyle/>
          <a:p>
            <a:r>
              <a:rPr lang="en-US" sz="3200" b="1" dirty="0" smtClean="0">
                <a:solidFill>
                  <a:schemeClr val="bg2"/>
                </a:solidFill>
              </a:rPr>
              <a:t>1</a:t>
            </a:r>
            <a:endParaRPr lang="en-IE" sz="3200" b="1" dirty="0">
              <a:solidFill>
                <a:schemeClr val="bg2"/>
              </a:solidFill>
            </a:endParaRPr>
          </a:p>
        </p:txBody>
      </p:sp>
      <p:sp>
        <p:nvSpPr>
          <p:cNvPr id="11" name="TextBox 10"/>
          <p:cNvSpPr txBox="1"/>
          <p:nvPr/>
        </p:nvSpPr>
        <p:spPr>
          <a:xfrm>
            <a:off x="6697936" y="2146091"/>
            <a:ext cx="413196" cy="584775"/>
          </a:xfrm>
          <a:prstGeom prst="rect">
            <a:avLst/>
          </a:prstGeom>
          <a:solidFill>
            <a:srgbClr val="CEE1FE"/>
          </a:solidFill>
        </p:spPr>
        <p:txBody>
          <a:bodyPr wrap="square" rtlCol="0">
            <a:spAutoFit/>
          </a:bodyPr>
          <a:lstStyle/>
          <a:p>
            <a:r>
              <a:rPr lang="en-US" sz="3200" b="1" dirty="0" smtClean="0">
                <a:solidFill>
                  <a:schemeClr val="bg2"/>
                </a:solidFill>
              </a:rPr>
              <a:t>2</a:t>
            </a:r>
            <a:endParaRPr lang="en-IE" sz="3200" b="1" dirty="0">
              <a:solidFill>
                <a:schemeClr val="bg2"/>
              </a:solidFill>
            </a:endParaRPr>
          </a:p>
        </p:txBody>
      </p:sp>
      <p:sp>
        <p:nvSpPr>
          <p:cNvPr id="12" name="TextBox 11"/>
          <p:cNvSpPr txBox="1"/>
          <p:nvPr/>
        </p:nvSpPr>
        <p:spPr>
          <a:xfrm>
            <a:off x="5661324" y="6145212"/>
            <a:ext cx="360040" cy="584775"/>
          </a:xfrm>
          <a:prstGeom prst="rect">
            <a:avLst/>
          </a:prstGeom>
          <a:solidFill>
            <a:srgbClr val="CEE1FE"/>
          </a:solidFill>
        </p:spPr>
        <p:txBody>
          <a:bodyPr wrap="square" rtlCol="0">
            <a:spAutoFit/>
          </a:bodyPr>
          <a:lstStyle/>
          <a:p>
            <a:r>
              <a:rPr lang="en-US" sz="3200" b="1" dirty="0" smtClean="0">
                <a:solidFill>
                  <a:schemeClr val="bg2"/>
                </a:solidFill>
              </a:rPr>
              <a:t>3</a:t>
            </a:r>
            <a:endParaRPr lang="en-IE" sz="3200" b="1" dirty="0">
              <a:solidFill>
                <a:schemeClr val="bg2"/>
              </a:solidFill>
            </a:endParaRPr>
          </a:p>
        </p:txBody>
      </p:sp>
      <p:sp>
        <p:nvSpPr>
          <p:cNvPr id="15" name="Right Arrow 14"/>
          <p:cNvSpPr/>
          <p:nvPr/>
        </p:nvSpPr>
        <p:spPr bwMode="auto">
          <a:xfrm rot="1918409">
            <a:off x="5592603" y="1696788"/>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17" name="Right Arrow 16"/>
          <p:cNvSpPr/>
          <p:nvPr/>
        </p:nvSpPr>
        <p:spPr bwMode="auto">
          <a:xfrm rot="7700947">
            <a:off x="6183134" y="5402431"/>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22" name="Right Arrow 21"/>
          <p:cNvSpPr/>
          <p:nvPr/>
        </p:nvSpPr>
        <p:spPr bwMode="auto">
          <a:xfrm rot="19871872">
            <a:off x="2694408" y="1720194"/>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23" name="Right Arrow 22"/>
          <p:cNvSpPr/>
          <p:nvPr/>
        </p:nvSpPr>
        <p:spPr bwMode="auto">
          <a:xfrm rot="12282731">
            <a:off x="3059832" y="6163964"/>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4" name="Right Arrow 3"/>
          <p:cNvSpPr/>
          <p:nvPr/>
        </p:nvSpPr>
        <p:spPr bwMode="auto">
          <a:xfrm>
            <a:off x="611560" y="1772816"/>
            <a:ext cx="45719"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13" name="TextBox 12"/>
          <p:cNvSpPr txBox="1"/>
          <p:nvPr/>
        </p:nvSpPr>
        <p:spPr>
          <a:xfrm>
            <a:off x="179512" y="1581446"/>
            <a:ext cx="2434604" cy="369332"/>
          </a:xfrm>
          <a:prstGeom prst="rect">
            <a:avLst/>
          </a:prstGeom>
          <a:solidFill>
            <a:schemeClr val="accent1"/>
          </a:solidFill>
        </p:spPr>
        <p:txBody>
          <a:bodyPr wrap="square" rtlCol="0">
            <a:spAutoFit/>
          </a:bodyPr>
          <a:lstStyle/>
          <a:p>
            <a:r>
              <a:rPr lang="en-IE" sz="1800" dirty="0" smtClean="0"/>
              <a:t>Up to May/June 2022</a:t>
            </a:r>
            <a:endParaRPr lang="en-IE" sz="1800" dirty="0"/>
          </a:p>
        </p:txBody>
      </p:sp>
      <p:sp>
        <p:nvSpPr>
          <p:cNvPr id="19" name="TextBox 18"/>
          <p:cNvSpPr txBox="1"/>
          <p:nvPr/>
        </p:nvSpPr>
        <p:spPr>
          <a:xfrm>
            <a:off x="7479494" y="3930497"/>
            <a:ext cx="1445964" cy="923330"/>
          </a:xfrm>
          <a:prstGeom prst="rect">
            <a:avLst/>
          </a:prstGeom>
          <a:solidFill>
            <a:schemeClr val="accent1"/>
          </a:solidFill>
        </p:spPr>
        <p:txBody>
          <a:bodyPr wrap="square" rtlCol="0">
            <a:spAutoFit/>
          </a:bodyPr>
          <a:lstStyle/>
          <a:p>
            <a:r>
              <a:rPr lang="en-IE" sz="1800" dirty="0" smtClean="0"/>
              <a:t>June 2022 to June 2023</a:t>
            </a:r>
            <a:endParaRPr lang="en-IE" sz="1800" dirty="0"/>
          </a:p>
        </p:txBody>
      </p:sp>
    </p:spTree>
    <p:extLst>
      <p:ext uri="{BB962C8B-B14F-4D97-AF65-F5344CB8AC3E}">
        <p14:creationId xmlns:p14="http://schemas.microsoft.com/office/powerpoint/2010/main" val="65266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sdc1\ERMS\NEW ART SECTOR SUPPORT AND DEVELOPMENT\YPCE\CREATIVE SCHOOLS\CREATIVE SCHOOLS\NATIONAL CELEBRATION\2019\Flagship Images\Dublin\CreativeSchoolsDublin--2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90267"/>
            <a:ext cx="9058170" cy="60372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DDDFB92-D3CB-4D81-AB5C-8E012B851CC0}"/>
              </a:ext>
            </a:extLst>
          </p:cNvPr>
          <p:cNvSpPr>
            <a:spLocks noGrp="1"/>
          </p:cNvSpPr>
          <p:nvPr>
            <p:ph type="title"/>
          </p:nvPr>
        </p:nvSpPr>
        <p:spPr/>
        <p:txBody>
          <a:bodyPr>
            <a:normAutofit/>
          </a:bodyPr>
          <a:lstStyle/>
          <a:p>
            <a:r>
              <a:rPr lang="en-IE" sz="3200" dirty="0">
                <a:latin typeface="Apercu Pro"/>
              </a:rPr>
              <a:t>Up to </a:t>
            </a:r>
            <a:r>
              <a:rPr lang="en-IE" sz="3200" dirty="0" smtClean="0">
                <a:latin typeface="Apercu Pro"/>
              </a:rPr>
              <a:t>May/June  2022: </a:t>
            </a:r>
            <a:r>
              <a:rPr lang="en-IE" sz="3200" dirty="0">
                <a:latin typeface="Apercu Pro"/>
              </a:rPr>
              <a:t>Understand</a:t>
            </a:r>
          </a:p>
        </p:txBody>
      </p:sp>
      <p:sp>
        <p:nvSpPr>
          <p:cNvPr id="8" name="Rectangle 7"/>
          <p:cNvSpPr/>
          <p:nvPr/>
        </p:nvSpPr>
        <p:spPr>
          <a:xfrm>
            <a:off x="0" y="1390267"/>
            <a:ext cx="5328592" cy="563231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457200" lvl="0" indent="-457200">
              <a:buFont typeface="Arial" panose="020B0604020202020204" pitchFamily="34" charset="0"/>
              <a:buChar char="•"/>
            </a:pPr>
            <a:r>
              <a:rPr lang="en-US" sz="2000" b="1" dirty="0" smtClean="0">
                <a:solidFill>
                  <a:srgbClr val="080808"/>
                </a:solidFill>
                <a:latin typeface="Apercu Pro Medium"/>
              </a:rPr>
              <a:t>Building relationships with your CA</a:t>
            </a:r>
          </a:p>
          <a:p>
            <a:pPr marL="457200" indent="-457200">
              <a:buFont typeface="Arial" panose="020B0604020202020204" pitchFamily="34" charset="0"/>
              <a:buChar char="•"/>
            </a:pPr>
            <a:r>
              <a:rPr lang="en-US" sz="2000" b="1" dirty="0">
                <a:solidFill>
                  <a:srgbClr val="080808"/>
                </a:solidFill>
                <a:latin typeface="Arial" charset="0"/>
                <a:ea typeface="ＭＳ Ｐゴシック" pitchFamily="-112" charset="-128"/>
              </a:rPr>
              <a:t>Learning about the CS initiative</a:t>
            </a:r>
          </a:p>
          <a:p>
            <a:pPr marL="457200" lvl="0" indent="-457200">
              <a:buFont typeface="Arial" panose="020B0604020202020204" pitchFamily="34" charset="0"/>
              <a:buChar char="•"/>
            </a:pPr>
            <a:r>
              <a:rPr lang="en-US" sz="2000" b="1" dirty="0" smtClean="0">
                <a:solidFill>
                  <a:srgbClr val="080808"/>
                </a:solidFill>
                <a:latin typeface="Apercu Pro Medium"/>
              </a:rPr>
              <a:t>Working with the children and young people in decision making</a:t>
            </a:r>
          </a:p>
          <a:p>
            <a:pPr marL="457200" lvl="0" indent="-457200">
              <a:buFont typeface="Arial" panose="020B0604020202020204" pitchFamily="34" charset="0"/>
              <a:buChar char="•"/>
            </a:pPr>
            <a:r>
              <a:rPr lang="en-US" sz="2000" b="1" dirty="0" smtClean="0">
                <a:solidFill>
                  <a:srgbClr val="080808"/>
                </a:solidFill>
                <a:latin typeface="Apercu Pro Medium"/>
              </a:rPr>
              <a:t>Connecting with the whole school community</a:t>
            </a:r>
            <a:endParaRPr lang="en-GB" sz="2000" b="1" dirty="0" smtClean="0">
              <a:solidFill>
                <a:srgbClr val="080808"/>
              </a:solidFill>
              <a:latin typeface="Apercu Pro Medium"/>
            </a:endParaRPr>
          </a:p>
          <a:p>
            <a:pPr marL="457200" lvl="0" indent="-457200">
              <a:buFont typeface="Arial" panose="020B0604020202020204" pitchFamily="34" charset="0"/>
              <a:buChar char="•"/>
            </a:pPr>
            <a:r>
              <a:rPr lang="en-GB" sz="2000" b="1" dirty="0" smtClean="0">
                <a:solidFill>
                  <a:srgbClr val="080808"/>
                </a:solidFill>
                <a:latin typeface="Apercu Pro Medium"/>
              </a:rPr>
              <a:t>Understanding </a:t>
            </a:r>
            <a:r>
              <a:rPr lang="en-GB" sz="2000" b="1" dirty="0">
                <a:solidFill>
                  <a:srgbClr val="080808"/>
                </a:solidFill>
                <a:latin typeface="Apercu Pro Medium"/>
              </a:rPr>
              <a:t>Creativity in your </a:t>
            </a:r>
            <a:r>
              <a:rPr lang="en-GB" sz="2000" b="1" dirty="0" smtClean="0">
                <a:solidFill>
                  <a:srgbClr val="080808"/>
                </a:solidFill>
                <a:latin typeface="Apercu Pro Medium"/>
              </a:rPr>
              <a:t>school</a:t>
            </a:r>
          </a:p>
          <a:p>
            <a:pPr marL="457200" lvl="0" indent="-457200">
              <a:buFont typeface="Arial" panose="020B0604020202020204" pitchFamily="34" charset="0"/>
              <a:buChar char="•"/>
            </a:pPr>
            <a:r>
              <a:rPr lang="en-US" sz="2000" b="1" dirty="0" smtClean="0">
                <a:solidFill>
                  <a:srgbClr val="080808"/>
                </a:solidFill>
                <a:latin typeface="Apercu Pro Medium"/>
              </a:rPr>
              <a:t>Creative Conversations and feedback</a:t>
            </a:r>
            <a:endParaRPr lang="en-GB" sz="2000" b="1" dirty="0" smtClean="0">
              <a:solidFill>
                <a:srgbClr val="080808"/>
              </a:solidFill>
              <a:latin typeface="Apercu Pro Medium"/>
            </a:endParaRPr>
          </a:p>
          <a:p>
            <a:pPr marL="457200" lvl="0" indent="-457200">
              <a:buFont typeface="Arial" panose="020B0604020202020204" pitchFamily="34" charset="0"/>
              <a:buChar char="•"/>
            </a:pPr>
            <a:r>
              <a:rPr lang="en-IE" sz="2000" b="1" dirty="0" smtClean="0">
                <a:solidFill>
                  <a:srgbClr val="080808"/>
                </a:solidFill>
                <a:latin typeface="Apercu Pro Medium"/>
              </a:rPr>
              <a:t>Analysis of </a:t>
            </a:r>
            <a:r>
              <a:rPr lang="en-US" sz="2000" b="1" dirty="0" smtClean="0">
                <a:solidFill>
                  <a:srgbClr val="080808"/>
                </a:solidFill>
                <a:latin typeface="Apercu Pro Medium"/>
              </a:rPr>
              <a:t>your engagement with the arts and creativity</a:t>
            </a:r>
          </a:p>
          <a:p>
            <a:pPr marL="457200" lvl="0" indent="-457200">
              <a:buFont typeface="Arial" panose="020B0604020202020204" pitchFamily="34" charset="0"/>
              <a:buChar char="•"/>
            </a:pPr>
            <a:r>
              <a:rPr lang="en-US" sz="2000" b="1" dirty="0" smtClean="0">
                <a:solidFill>
                  <a:srgbClr val="080808"/>
                </a:solidFill>
                <a:latin typeface="Apercu Pro Medium"/>
              </a:rPr>
              <a:t>Discovering the interests of your school community</a:t>
            </a:r>
          </a:p>
          <a:p>
            <a:pPr marL="457200" lvl="0" indent="-457200">
              <a:buFont typeface="Arial" panose="020B0604020202020204" pitchFamily="34" charset="0"/>
              <a:buChar char="•"/>
            </a:pPr>
            <a:r>
              <a:rPr lang="en-US" sz="2000" b="1" dirty="0" smtClean="0">
                <a:solidFill>
                  <a:srgbClr val="080808"/>
                </a:solidFill>
                <a:latin typeface="Apercu Pro Medium"/>
              </a:rPr>
              <a:t>Identifying strengths and areas for development</a:t>
            </a:r>
            <a:endParaRPr lang="en-GB" sz="2000" b="1" dirty="0">
              <a:solidFill>
                <a:srgbClr val="080808"/>
              </a:solidFill>
              <a:latin typeface="Apercu Pro Medium"/>
            </a:endParaRPr>
          </a:p>
          <a:p>
            <a:pPr marL="457200" lvl="0" indent="-457200">
              <a:buFont typeface="Arial" panose="020B0604020202020204" pitchFamily="34" charset="0"/>
              <a:buChar char="•"/>
            </a:pPr>
            <a:r>
              <a:rPr lang="en-GB" sz="2000" b="1" dirty="0">
                <a:solidFill>
                  <a:srgbClr val="080808"/>
                </a:solidFill>
                <a:latin typeface="Apercu Pro Medium"/>
              </a:rPr>
              <a:t>Researching </a:t>
            </a:r>
            <a:r>
              <a:rPr lang="en-GB" sz="2000" b="1" dirty="0" smtClean="0">
                <a:solidFill>
                  <a:srgbClr val="080808"/>
                </a:solidFill>
                <a:latin typeface="Apercu Pro Medium"/>
              </a:rPr>
              <a:t>opportunities</a:t>
            </a:r>
            <a:endParaRPr lang="en-GB" sz="2000" b="1" dirty="0">
              <a:solidFill>
                <a:srgbClr val="080808"/>
              </a:solidFill>
              <a:latin typeface="Apercu Pro Medium"/>
            </a:endParaRPr>
          </a:p>
          <a:p>
            <a:pPr marL="457200" lvl="0" indent="-457200">
              <a:buFont typeface="Arial" panose="020B0604020202020204" pitchFamily="34" charset="0"/>
              <a:buChar char="•"/>
            </a:pPr>
            <a:r>
              <a:rPr lang="en-GB" sz="2000" b="1" dirty="0" smtClean="0">
                <a:solidFill>
                  <a:srgbClr val="080808"/>
                </a:solidFill>
                <a:latin typeface="Apercu Pro Medium"/>
              </a:rPr>
              <a:t>Workshops/activities</a:t>
            </a:r>
            <a:endParaRPr lang="en-GB" sz="2000" b="1" dirty="0">
              <a:solidFill>
                <a:srgbClr val="080808"/>
              </a:solidFill>
              <a:latin typeface="Apercu Pro Medium"/>
            </a:endParaRPr>
          </a:p>
          <a:p>
            <a:pPr marL="457200" lvl="0" indent="-457200">
              <a:buFont typeface="Arial" panose="020B0604020202020204" pitchFamily="34" charset="0"/>
              <a:buChar char="•"/>
            </a:pPr>
            <a:r>
              <a:rPr lang="en-GB" sz="2000" b="1" dirty="0">
                <a:solidFill>
                  <a:srgbClr val="080808"/>
                </a:solidFill>
                <a:latin typeface="Apercu Pro Medium"/>
              </a:rPr>
              <a:t>CA in regular </a:t>
            </a:r>
            <a:r>
              <a:rPr lang="en-GB" sz="2000" b="1" dirty="0" smtClean="0">
                <a:solidFill>
                  <a:srgbClr val="080808"/>
                </a:solidFill>
                <a:latin typeface="Apercu Pro Medium"/>
              </a:rPr>
              <a:t>contact</a:t>
            </a:r>
            <a:endParaRPr lang="en-GB" sz="2000" b="1" dirty="0">
              <a:solidFill>
                <a:srgbClr val="080808"/>
              </a:solidFill>
              <a:latin typeface="Apercu Pro Medium"/>
            </a:endParaRPr>
          </a:p>
        </p:txBody>
      </p:sp>
    </p:spTree>
    <p:extLst>
      <p:ext uri="{BB962C8B-B14F-4D97-AF65-F5344CB8AC3E}">
        <p14:creationId xmlns:p14="http://schemas.microsoft.com/office/powerpoint/2010/main" val="821736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DFB92-D3CB-4D81-AB5C-8E012B851CC0}"/>
              </a:ext>
            </a:extLst>
          </p:cNvPr>
          <p:cNvSpPr>
            <a:spLocks noGrp="1"/>
          </p:cNvSpPr>
          <p:nvPr>
            <p:ph type="title"/>
          </p:nvPr>
        </p:nvSpPr>
        <p:spPr/>
        <p:txBody>
          <a:bodyPr>
            <a:normAutofit/>
          </a:bodyPr>
          <a:lstStyle/>
          <a:p>
            <a:r>
              <a:rPr lang="en-US" sz="3200" kern="1200" dirty="0">
                <a:latin typeface="Arial" charset="0"/>
                <a:ea typeface="ＭＳ Ｐゴシック" pitchFamily="-112" charset="-128"/>
              </a:rPr>
              <a:t>May/June 2022– June 2023</a:t>
            </a:r>
            <a:endParaRPr lang="en-GB" sz="3200" kern="1200" dirty="0">
              <a:latin typeface="Arial" charset="0"/>
              <a:ea typeface="ＭＳ Ｐゴシック" pitchFamily="-112" charset="-128"/>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5544"/>
            <a:ext cx="5876514" cy="29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404570"/>
            <a:ext cx="5570043" cy="739048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4290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Addressing individual priorities and needs </a:t>
            </a:r>
          </a:p>
          <a:p>
            <a:pPr marL="34290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Researching opportunities</a:t>
            </a:r>
            <a:endParaRPr lang="en-GB" b="1" dirty="0">
              <a:solidFill>
                <a:srgbClr val="080808"/>
              </a:solidFill>
              <a:latin typeface="Apercu Pro"/>
            </a:endParaRPr>
          </a:p>
          <a:p>
            <a:pPr marL="34290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Develop CS Plan</a:t>
            </a:r>
          </a:p>
          <a:p>
            <a:pPr marL="34290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Forming links between the school and arts and creative community</a:t>
            </a:r>
            <a:endParaRPr lang="en-GB" b="1" dirty="0" smtClean="0">
              <a:solidFill>
                <a:srgbClr val="080808"/>
              </a:solidFill>
              <a:latin typeface="Apercu Pro"/>
            </a:endParaRPr>
          </a:p>
          <a:p>
            <a:pPr marL="342900" indent="-342900" defTabSz="1066800">
              <a:lnSpc>
                <a:spcPct val="90000"/>
              </a:lnSpc>
              <a:spcAft>
                <a:spcPct val="35000"/>
              </a:spcAft>
              <a:buFont typeface="Arial" panose="020B0604020202020204" pitchFamily="34" charset="0"/>
              <a:buChar char="•"/>
            </a:pPr>
            <a:endParaRPr lang="en-GB" sz="500" b="1" dirty="0">
              <a:solidFill>
                <a:srgbClr val="080808"/>
              </a:solidFill>
              <a:latin typeface="Apercu Pro"/>
            </a:endParaRP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Liaising with Creative practitioners and cultural institutes and </a:t>
            </a:r>
            <a:r>
              <a:rPr lang="en-US" b="1" dirty="0" err="1" smtClean="0">
                <a:solidFill>
                  <a:srgbClr val="080808"/>
                </a:solidFill>
                <a:latin typeface="Apercu Pro"/>
              </a:rPr>
              <a:t>organisations</a:t>
            </a:r>
            <a:r>
              <a:rPr lang="en-US" b="1" dirty="0" smtClean="0">
                <a:solidFill>
                  <a:srgbClr val="080808"/>
                </a:solidFill>
                <a:latin typeface="Apercu Pro"/>
              </a:rPr>
              <a:t>.</a:t>
            </a:r>
            <a:endParaRPr lang="en-GB" b="1" dirty="0" smtClean="0">
              <a:solidFill>
                <a:srgbClr val="080808"/>
              </a:solidFill>
              <a:latin typeface="Apercu Pro"/>
            </a:endParaRPr>
          </a:p>
          <a:p>
            <a:pPr marL="342900" lvl="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Activities taking place</a:t>
            </a: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Celebrating your achievements</a:t>
            </a: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Evaluation and reflection</a:t>
            </a: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Embedding the CS Plan</a:t>
            </a:r>
            <a:endParaRPr lang="en-GB" b="1" dirty="0" smtClean="0">
              <a:solidFill>
                <a:srgbClr val="080808"/>
              </a:solidFill>
              <a:latin typeface="Apercu Pro"/>
            </a:endParaRPr>
          </a:p>
          <a:p>
            <a:pPr marL="342900" lvl="0" indent="-342900" defTabSz="1066800">
              <a:lnSpc>
                <a:spcPct val="90000"/>
              </a:lnSpc>
              <a:spcAft>
                <a:spcPct val="35000"/>
              </a:spcAft>
              <a:buFont typeface="Arial" panose="020B0604020202020204" pitchFamily="34" charset="0"/>
              <a:buChar char="•"/>
            </a:pPr>
            <a:endParaRPr lang="en-GB" b="1" dirty="0" smtClean="0">
              <a:solidFill>
                <a:srgbClr val="080808"/>
              </a:solidFill>
              <a:latin typeface="Apercu Pro"/>
            </a:endParaRPr>
          </a:p>
          <a:p>
            <a:pPr lvl="0" defTabSz="1066800">
              <a:lnSpc>
                <a:spcPct val="90000"/>
              </a:lnSpc>
              <a:spcAft>
                <a:spcPct val="35000"/>
              </a:spcAft>
            </a:pPr>
            <a:r>
              <a:rPr lang="en-GB" b="1" dirty="0" smtClean="0">
                <a:solidFill>
                  <a:srgbClr val="080808"/>
                </a:solidFill>
                <a:latin typeface="Apercu Pro"/>
              </a:rPr>
              <a:t> </a:t>
            </a:r>
          </a:p>
          <a:p>
            <a:pPr marL="342900" lvl="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Ongoing consultation</a:t>
            </a:r>
          </a:p>
          <a:p>
            <a:pPr marL="342900" lvl="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Regular contact for CA and school</a:t>
            </a:r>
            <a:endParaRPr lang="en-GB" b="1" dirty="0">
              <a:solidFill>
                <a:srgbClr val="080808"/>
              </a:solidFill>
              <a:latin typeface="Apercu Pro"/>
            </a:endParaRPr>
          </a:p>
        </p:txBody>
      </p:sp>
      <p:pic>
        <p:nvPicPr>
          <p:cNvPr id="7170" name="Picture 2" descr="\\artsdc1\ERMS\NEW ART SECTOR SUPPORT AND DEVELOPMENT\YPCE\CREATIVE SCHOOLS\CREATIVE SCHOOLS\NATIONAL CELEBRATION\2019\Flagship Images\Dublin\CreativeSchoolsDublin--1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043" y="1453130"/>
            <a:ext cx="3573775" cy="564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4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Creative Schools Planning Framework</a:t>
            </a:r>
            <a:endParaRPr lang="en-GB" dirty="0"/>
          </a:p>
        </p:txBody>
      </p:sp>
    </p:spTree>
    <p:extLst>
      <p:ext uri="{BB962C8B-B14F-4D97-AF65-F5344CB8AC3E}">
        <p14:creationId xmlns:p14="http://schemas.microsoft.com/office/powerpoint/2010/main" val="170786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Understand – Your Schools Analysis</a:t>
            </a:r>
            <a:endParaRPr lang="en-GB" sz="3200" dirty="0"/>
          </a:p>
        </p:txBody>
      </p:sp>
      <p:sp>
        <p:nvSpPr>
          <p:cNvPr id="5" name="Rectangle 4"/>
          <p:cNvSpPr/>
          <p:nvPr/>
        </p:nvSpPr>
        <p:spPr>
          <a:xfrm>
            <a:off x="107504" y="1772816"/>
            <a:ext cx="9036496" cy="4893647"/>
          </a:xfrm>
          <a:prstGeom prst="rect">
            <a:avLst/>
          </a:prstGeom>
        </p:spPr>
        <p:txBody>
          <a:bodyPr wrap="square">
            <a:spAutoFit/>
          </a:bodyPr>
          <a:lstStyle/>
          <a:p>
            <a:r>
              <a:rPr lang="en-US" dirty="0" smtClean="0">
                <a:solidFill>
                  <a:schemeClr val="bg2"/>
                </a:solidFill>
              </a:rPr>
              <a:t>The CA and the SC work together on the Understand Phase.</a:t>
            </a:r>
          </a:p>
          <a:p>
            <a:endParaRPr lang="en-US" dirty="0" smtClean="0">
              <a:solidFill>
                <a:schemeClr val="bg2"/>
              </a:solidFill>
            </a:endParaRPr>
          </a:p>
          <a:p>
            <a:r>
              <a:rPr lang="en-US" dirty="0" smtClean="0">
                <a:solidFill>
                  <a:schemeClr val="bg2"/>
                </a:solidFill>
              </a:rPr>
              <a:t>This </a:t>
            </a:r>
            <a:r>
              <a:rPr lang="en-US" dirty="0">
                <a:solidFill>
                  <a:schemeClr val="bg2"/>
                </a:solidFill>
              </a:rPr>
              <a:t>analysis should help you and your school reflect on and investigate;</a:t>
            </a:r>
          </a:p>
          <a:p>
            <a:pPr marL="342900" indent="-342900">
              <a:buFont typeface="Arial" panose="020B0604020202020204" pitchFamily="34" charset="0"/>
              <a:buChar char="•"/>
            </a:pPr>
            <a:r>
              <a:rPr lang="en-US" dirty="0">
                <a:solidFill>
                  <a:schemeClr val="bg2"/>
                </a:solidFill>
              </a:rPr>
              <a:t>Your current engagement with the arts </a:t>
            </a:r>
          </a:p>
          <a:p>
            <a:pPr marL="342900" indent="-342900">
              <a:buFont typeface="Arial" panose="020B0604020202020204" pitchFamily="34" charset="0"/>
              <a:buChar char="•"/>
            </a:pPr>
            <a:r>
              <a:rPr lang="en-US" dirty="0">
                <a:solidFill>
                  <a:schemeClr val="bg2"/>
                </a:solidFill>
              </a:rPr>
              <a:t>Your understanding of creativity and </a:t>
            </a:r>
            <a:r>
              <a:rPr lang="en-US" dirty="0" smtClean="0">
                <a:solidFill>
                  <a:schemeClr val="bg2"/>
                </a:solidFill>
              </a:rPr>
              <a:t>how it </a:t>
            </a:r>
            <a:r>
              <a:rPr lang="en-US" dirty="0">
                <a:solidFill>
                  <a:schemeClr val="bg2"/>
                </a:solidFill>
              </a:rPr>
              <a:t>is developed</a:t>
            </a:r>
          </a:p>
          <a:p>
            <a:pPr marL="342900" indent="-342900">
              <a:buFont typeface="Arial" panose="020B0604020202020204" pitchFamily="34" charset="0"/>
              <a:buChar char="•"/>
            </a:pPr>
            <a:r>
              <a:rPr lang="en-US" dirty="0">
                <a:solidFill>
                  <a:schemeClr val="bg2"/>
                </a:solidFill>
              </a:rPr>
              <a:t>The artistic and creative experiences and interests of your </a:t>
            </a:r>
            <a:r>
              <a:rPr lang="en-US" dirty="0" smtClean="0">
                <a:solidFill>
                  <a:schemeClr val="bg2"/>
                </a:solidFill>
              </a:rPr>
              <a:t>students, </a:t>
            </a:r>
            <a:r>
              <a:rPr lang="en-US" dirty="0">
                <a:solidFill>
                  <a:schemeClr val="bg2"/>
                </a:solidFill>
              </a:rPr>
              <a:t>teachers, leadership and </a:t>
            </a:r>
            <a:r>
              <a:rPr lang="en-US" dirty="0" smtClean="0">
                <a:solidFill>
                  <a:schemeClr val="bg2"/>
                </a:solidFill>
              </a:rPr>
              <a:t>parents/guardians </a:t>
            </a:r>
            <a:r>
              <a:rPr lang="en-US" dirty="0">
                <a:solidFill>
                  <a:schemeClr val="bg2"/>
                </a:solidFill>
              </a:rPr>
              <a:t>in and out of school, and how they could be developed.</a:t>
            </a:r>
          </a:p>
          <a:p>
            <a:pPr marL="342900" indent="-342900">
              <a:buFont typeface="Arial" panose="020B0604020202020204" pitchFamily="34" charset="0"/>
              <a:buChar char="•"/>
            </a:pPr>
            <a:r>
              <a:rPr lang="en-US" dirty="0">
                <a:solidFill>
                  <a:schemeClr val="bg2"/>
                </a:solidFill>
              </a:rPr>
              <a:t>The current opportunities for children and young people to participate in decision-making in your school, and how these could be enhanced.</a:t>
            </a:r>
          </a:p>
          <a:p>
            <a:pPr marL="342900" indent="-342900">
              <a:buFont typeface="Arial" panose="020B0604020202020204" pitchFamily="34" charset="0"/>
              <a:buChar char="•"/>
            </a:pPr>
            <a:r>
              <a:rPr lang="en-US" dirty="0">
                <a:solidFill>
                  <a:schemeClr val="bg2"/>
                </a:solidFill>
              </a:rPr>
              <a:t>The resources in your school and in your wider community. </a:t>
            </a:r>
          </a:p>
        </p:txBody>
      </p:sp>
    </p:spTree>
    <p:extLst>
      <p:ext uri="{BB962C8B-B14F-4D97-AF65-F5344CB8AC3E}">
        <p14:creationId xmlns:p14="http://schemas.microsoft.com/office/powerpoint/2010/main" val="429194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48680"/>
            <a:ext cx="8481000" cy="720080"/>
          </a:xfrm>
        </p:spPr>
        <p:txBody>
          <a:bodyPr>
            <a:normAutofit/>
          </a:bodyPr>
          <a:lstStyle/>
          <a:p>
            <a:r>
              <a:rPr lang="en-US" sz="3200" dirty="0" smtClean="0"/>
              <a:t>Understand – Your Schools Analysis</a:t>
            </a:r>
            <a:endParaRPr lang="en-GB" sz="3200" dirty="0"/>
          </a:p>
        </p:txBody>
      </p:sp>
      <p:sp>
        <p:nvSpPr>
          <p:cNvPr id="3" name="Rectangle 2"/>
          <p:cNvSpPr/>
          <p:nvPr/>
        </p:nvSpPr>
        <p:spPr>
          <a:xfrm>
            <a:off x="108012" y="1484784"/>
            <a:ext cx="4572000" cy="5210209"/>
          </a:xfrm>
          <a:prstGeom prst="rect">
            <a:avLst/>
          </a:prstGeom>
        </p:spPr>
        <p:txBody>
          <a:bodyPr>
            <a:spAutoFit/>
          </a:bodyPr>
          <a:lstStyle/>
          <a:p>
            <a:pPr>
              <a:lnSpc>
                <a:spcPct val="107000"/>
              </a:lnSpc>
              <a:spcAft>
                <a:spcPts val="800"/>
              </a:spcAft>
            </a:pPr>
            <a:r>
              <a:rPr lang="en-IE" dirty="0">
                <a:solidFill>
                  <a:schemeClr val="bg2"/>
                </a:solidFill>
                <a:latin typeface="Apercu Pro"/>
                <a:ea typeface="Calibri" panose="020F0502020204030204" pitchFamily="34" charset="0"/>
                <a:cs typeface="Times New Roman" panose="02020603050405020304" pitchFamily="18" charset="0"/>
              </a:rPr>
              <a:t>We recommend that you involve the whole school community in this process, including</a:t>
            </a:r>
            <a:r>
              <a:rPr lang="en-IE" dirty="0" smtClean="0">
                <a:solidFill>
                  <a:schemeClr val="bg2"/>
                </a:solidFill>
                <a:latin typeface="Apercu Pro"/>
                <a:ea typeface="Calibri" panose="020F0502020204030204" pitchFamily="34" charset="0"/>
                <a:cs typeface="Times New Roman" panose="02020603050405020304" pitchFamily="18" charset="0"/>
              </a:rPr>
              <a:t>:</a:t>
            </a:r>
          </a:p>
          <a:p>
            <a:pPr>
              <a:lnSpc>
                <a:spcPct val="107000"/>
              </a:lnSpc>
              <a:spcAft>
                <a:spcPts val="800"/>
              </a:spcAft>
            </a:pP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Children / Young People </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Teachers / Staff </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School Management</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Parents / Guardians</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Artists / Creative Practitioners who already work in your school</a:t>
            </a:r>
            <a:endParaRPr lang="en-GB" sz="2000" dirty="0">
              <a:solidFill>
                <a:schemeClr val="bg2"/>
              </a:solidFill>
              <a:latin typeface="Apercu Pro"/>
              <a:ea typeface="Calibri" panose="020F0502020204030204" pitchFamily="34" charset="0"/>
              <a:cs typeface="Times New Roman" panose="02020603050405020304" pitchFamily="18" charset="0"/>
            </a:endParaRPr>
          </a:p>
          <a:p>
            <a:pPr>
              <a:lnSpc>
                <a:spcPct val="115000"/>
              </a:lnSpc>
              <a:spcAft>
                <a:spcPts val="0"/>
              </a:spcAft>
            </a:pPr>
            <a:r>
              <a:rPr lang="en-IE" dirty="0">
                <a:latin typeface="Frutiger 45 Light" pitchFamily="50"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034517" y="1518157"/>
            <a:ext cx="4139952" cy="4991313"/>
          </a:xfrm>
          <a:prstGeom prst="rect">
            <a:avLst/>
          </a:prstGeom>
        </p:spPr>
      </p:pic>
    </p:spTree>
    <p:extLst>
      <p:ext uri="{BB962C8B-B14F-4D97-AF65-F5344CB8AC3E}">
        <p14:creationId xmlns:p14="http://schemas.microsoft.com/office/powerpoint/2010/main" val="4015013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DFB92-D3CB-4D81-AB5C-8E012B851CC0}"/>
              </a:ext>
            </a:extLst>
          </p:cNvPr>
          <p:cNvSpPr>
            <a:spLocks noGrp="1"/>
          </p:cNvSpPr>
          <p:nvPr>
            <p:ph type="title"/>
          </p:nvPr>
        </p:nvSpPr>
        <p:spPr/>
        <p:txBody>
          <a:bodyPr>
            <a:normAutofit/>
          </a:bodyPr>
          <a:lstStyle/>
          <a:p>
            <a:r>
              <a:rPr lang="en-GB" sz="3200" dirty="0" smtClean="0">
                <a:latin typeface="Apercu Pro Black"/>
              </a:rPr>
              <a:t>Understand document</a:t>
            </a:r>
            <a:endParaRPr lang="en-GB" sz="3200" dirty="0">
              <a:latin typeface="Apercu Pro Black"/>
            </a:endParaRPr>
          </a:p>
        </p:txBody>
      </p:sp>
      <p:sp>
        <p:nvSpPr>
          <p:cNvPr id="6" name="Rectangle 5"/>
          <p:cNvSpPr/>
          <p:nvPr/>
        </p:nvSpPr>
        <p:spPr>
          <a:xfrm>
            <a:off x="0" y="1576221"/>
            <a:ext cx="4789957"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IE" dirty="0" smtClean="0">
                <a:solidFill>
                  <a:srgbClr val="080808"/>
                </a:solidFill>
              </a:rPr>
              <a:t>The ‘Understand’ document consists</a:t>
            </a:r>
            <a:r>
              <a:rPr lang="en-US" dirty="0" smtClean="0">
                <a:solidFill>
                  <a:srgbClr val="080808"/>
                </a:solidFill>
                <a:ea typeface="ＭＳ Ｐゴシック" pitchFamily="-112" charset="-128"/>
              </a:rPr>
              <a:t> </a:t>
            </a:r>
            <a:r>
              <a:rPr lang="en-US" dirty="0">
                <a:solidFill>
                  <a:srgbClr val="080808"/>
                </a:solidFill>
                <a:ea typeface="ＭＳ Ｐゴシック" pitchFamily="-112" charset="-128"/>
              </a:rPr>
              <a:t>of questions for you and your CA to consider and explore with your school community. </a:t>
            </a:r>
          </a:p>
          <a:p>
            <a:endParaRPr lang="en-IE" dirty="0">
              <a:solidFill>
                <a:srgbClr val="080808"/>
              </a:solidFill>
            </a:endParaRPr>
          </a:p>
          <a:p>
            <a:r>
              <a:rPr lang="en-IE" dirty="0" smtClean="0">
                <a:solidFill>
                  <a:srgbClr val="080808"/>
                </a:solidFill>
              </a:rPr>
              <a:t>This document will help you to;  </a:t>
            </a:r>
            <a:endParaRPr lang="en-US" dirty="0" smtClean="0">
              <a:solidFill>
                <a:schemeClr val="bg2"/>
              </a:solidFill>
              <a:ea typeface="ＭＳ Ｐゴシック" pitchFamily="-112" charset="-128"/>
            </a:endParaRPr>
          </a:p>
          <a:p>
            <a:pPr marL="342900" lvl="0" indent="-342900">
              <a:buFont typeface="Arial" panose="020B0604020202020204" pitchFamily="34" charset="0"/>
              <a:buChar char="•"/>
            </a:pPr>
            <a:r>
              <a:rPr lang="en-US" dirty="0" err="1">
                <a:solidFill>
                  <a:schemeClr val="bg2"/>
                </a:solidFill>
                <a:ea typeface="ＭＳ Ｐゴシック" pitchFamily="-112" charset="-128"/>
              </a:rPr>
              <a:t>A</a:t>
            </a:r>
            <a:r>
              <a:rPr lang="en-US" dirty="0" err="1" smtClean="0">
                <a:solidFill>
                  <a:schemeClr val="bg2"/>
                </a:solidFill>
                <a:ea typeface="ＭＳ Ｐゴシック" pitchFamily="-112" charset="-128"/>
              </a:rPr>
              <a:t>nalyse</a:t>
            </a:r>
            <a:r>
              <a:rPr lang="en-US" dirty="0" smtClean="0">
                <a:solidFill>
                  <a:schemeClr val="bg2"/>
                </a:solidFill>
                <a:ea typeface="ＭＳ Ｐゴシック" pitchFamily="-112" charset="-128"/>
              </a:rPr>
              <a:t> where your school is at now in terms of the arts and creativity</a:t>
            </a:r>
          </a:p>
          <a:p>
            <a:pPr marL="342900" lvl="0" indent="-342900">
              <a:buFont typeface="Arial" panose="020B0604020202020204" pitchFamily="34" charset="0"/>
              <a:buChar char="•"/>
            </a:pPr>
            <a:r>
              <a:rPr lang="en-US" dirty="0">
                <a:solidFill>
                  <a:schemeClr val="bg2"/>
                </a:solidFill>
                <a:ea typeface="ＭＳ Ｐゴシック" pitchFamily="-112" charset="-128"/>
              </a:rPr>
              <a:t>C</a:t>
            </a:r>
            <a:r>
              <a:rPr lang="en-US" dirty="0" smtClean="0">
                <a:solidFill>
                  <a:schemeClr val="bg2"/>
                </a:solidFill>
                <a:ea typeface="ＭＳ Ｐゴシック" pitchFamily="-112" charset="-128"/>
              </a:rPr>
              <a:t>apture </a:t>
            </a:r>
            <a:r>
              <a:rPr lang="en-US" dirty="0">
                <a:solidFill>
                  <a:schemeClr val="bg2"/>
                </a:solidFill>
                <a:ea typeface="ＭＳ Ｐゴシック" pitchFamily="-112" charset="-128"/>
              </a:rPr>
              <a:t>creative conversations </a:t>
            </a:r>
            <a:endParaRPr lang="en-US" dirty="0" smtClean="0">
              <a:solidFill>
                <a:schemeClr val="bg2"/>
              </a:solidFill>
              <a:ea typeface="ＭＳ Ｐゴシック" pitchFamily="-112" charset="-128"/>
            </a:endParaRPr>
          </a:p>
          <a:p>
            <a:pPr marL="342900" lvl="0" indent="-342900">
              <a:buFont typeface="Arial" panose="020B0604020202020204" pitchFamily="34" charset="0"/>
              <a:buChar char="•"/>
            </a:pPr>
            <a:r>
              <a:rPr lang="en-US" dirty="0">
                <a:ea typeface="Calibri" panose="020F0502020204030204" pitchFamily="34" charset="0"/>
              </a:rPr>
              <a:t>I</a:t>
            </a:r>
            <a:r>
              <a:rPr lang="en-US" dirty="0" smtClean="0">
                <a:ea typeface="Calibri" panose="020F0502020204030204" pitchFamily="34" charset="0"/>
              </a:rPr>
              <a:t>dentify </a:t>
            </a:r>
            <a:r>
              <a:rPr lang="en-US" dirty="0">
                <a:ea typeface="Calibri" panose="020F0502020204030204" pitchFamily="34" charset="0"/>
              </a:rPr>
              <a:t>your schools strengths and areas for development.</a:t>
            </a:r>
            <a:endParaRPr lang="en-GB" dirty="0">
              <a:solidFill>
                <a:schemeClr val="bg2"/>
              </a:solidFill>
              <a:ea typeface="ＭＳ Ｐゴシック" pitchFamily="-112" charset="-128"/>
            </a:endParaRPr>
          </a:p>
          <a:p>
            <a:endParaRPr lang="en-IE" dirty="0">
              <a:solidFill>
                <a:schemeClr val="bg2"/>
              </a:solidFill>
              <a:latin typeface="Apercu Pro Medium"/>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1414"/>
            <a:ext cx="4139952"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028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vised AC strategy template">
  <a:themeElements>
    <a:clrScheme name="Arts Council Colours">
      <a:dk1>
        <a:srgbClr val="102856"/>
      </a:dk1>
      <a:lt1>
        <a:srgbClr val="FFFFFF"/>
      </a:lt1>
      <a:dk2>
        <a:srgbClr val="6D88BD"/>
      </a:dk2>
      <a:lt2>
        <a:srgbClr val="FFFFFF"/>
      </a:lt2>
      <a:accent1>
        <a:srgbClr val="B1CDEC"/>
      </a:accent1>
      <a:accent2>
        <a:srgbClr val="EDD222"/>
      </a:accent2>
      <a:accent3>
        <a:srgbClr val="DC9300"/>
      </a:accent3>
      <a:accent4>
        <a:srgbClr val="B3AB83"/>
      </a:accent4>
      <a:accent5>
        <a:srgbClr val="A62C08"/>
      </a:accent5>
      <a:accent6>
        <a:srgbClr val="B1AC00"/>
      </a:accent6>
      <a:hlink>
        <a:srgbClr val="00603B"/>
      </a:hlink>
      <a:folHlink>
        <a:srgbClr val="6D5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evised AC strategy template">
  <a:themeElements>
    <a:clrScheme name="Arts Council Colours">
      <a:dk1>
        <a:srgbClr val="102856"/>
      </a:dk1>
      <a:lt1>
        <a:srgbClr val="FFFFFF"/>
      </a:lt1>
      <a:dk2>
        <a:srgbClr val="6D88BD"/>
      </a:dk2>
      <a:lt2>
        <a:srgbClr val="FFFFFF"/>
      </a:lt2>
      <a:accent1>
        <a:srgbClr val="B1CDEC"/>
      </a:accent1>
      <a:accent2>
        <a:srgbClr val="EDD222"/>
      </a:accent2>
      <a:accent3>
        <a:srgbClr val="DC9300"/>
      </a:accent3>
      <a:accent4>
        <a:srgbClr val="B3AB83"/>
      </a:accent4>
      <a:accent5>
        <a:srgbClr val="A62C08"/>
      </a:accent5>
      <a:accent6>
        <a:srgbClr val="B1AC00"/>
      </a:accent6>
      <a:hlink>
        <a:srgbClr val="00603B"/>
      </a:hlink>
      <a:folHlink>
        <a:srgbClr val="6D5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4786350AB3B418BE49F15AA47009D" ma:contentTypeVersion="8" ma:contentTypeDescription="Create a new document." ma:contentTypeScope="" ma:versionID="a3bdaca49103a37c29e15edb2f752536">
  <xsd:schema xmlns:xsd="http://www.w3.org/2001/XMLSchema" xmlns:xs="http://www.w3.org/2001/XMLSchema" xmlns:p="http://schemas.microsoft.com/office/2006/metadata/properties" xmlns:ns3="637bbd78-ab4d-4603-839d-132c8a8b6e1e" targetNamespace="http://schemas.microsoft.com/office/2006/metadata/properties" ma:root="true" ma:fieldsID="9d5308250e875e74e81b4fcc8cca7ddf" ns3:_="">
    <xsd:import namespace="637bbd78-ab4d-4603-839d-132c8a8b6e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bbd78-ab4d-4603-839d-132c8a8b6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C4756-A91E-4D16-B0BD-63E0CDFBF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bbd78-ab4d-4603-839d-132c8a8b6e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06E32A-EE1F-4D90-94EE-0A6C9F1932A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637bbd78-ab4d-4603-839d-132c8a8b6e1e"/>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FA34EBD-0761-4C1B-889C-EFE57DF74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4617</TotalTime>
  <Words>1088</Words>
  <Application>Microsoft Office PowerPoint</Application>
  <PresentationFormat>On-screen Show (4:3)</PresentationFormat>
  <Paragraphs>132</Paragraphs>
  <Slides>12</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vt:i4>
      </vt:variant>
    </vt:vector>
  </HeadingPairs>
  <TitlesOfParts>
    <vt:vector size="28" baseType="lpstr">
      <vt:lpstr>ＭＳ Ｐゴシック</vt:lpstr>
      <vt:lpstr>ＭＳ Ｐゴシック</vt:lpstr>
      <vt:lpstr>Apercu Pro</vt:lpstr>
      <vt:lpstr>Apercu Pro Black</vt:lpstr>
      <vt:lpstr>Apercu Pro Medium</vt:lpstr>
      <vt:lpstr>Arial</vt:lpstr>
      <vt:lpstr>Calibri</vt:lpstr>
      <vt:lpstr>Frutiger 45 Light</vt:lpstr>
      <vt:lpstr>Geneva</vt:lpstr>
      <vt:lpstr>ITCFranklinGothic LT Book</vt:lpstr>
      <vt:lpstr>ITCFranklinGothic LT Demi</vt:lpstr>
      <vt:lpstr>Times</vt:lpstr>
      <vt:lpstr>Times New Roman</vt:lpstr>
      <vt:lpstr>Blank Presentation</vt:lpstr>
      <vt:lpstr>revised AC strategy template</vt:lpstr>
      <vt:lpstr>1_revised AC strategy template</vt:lpstr>
      <vt:lpstr>PowerPoint Presentation</vt:lpstr>
      <vt:lpstr>Timeline for   2021 Creative Schools  </vt:lpstr>
      <vt:lpstr>Creative Schools: three phases </vt:lpstr>
      <vt:lpstr>Up to May/June  2022: Understand</vt:lpstr>
      <vt:lpstr>May/June 2022– June 2023</vt:lpstr>
      <vt:lpstr>Creative Schools Planning Framework</vt:lpstr>
      <vt:lpstr>Understand – Your Schools Analysis</vt:lpstr>
      <vt:lpstr>Understand – Your Schools Analysis</vt:lpstr>
      <vt:lpstr>Understand document</vt:lpstr>
      <vt:lpstr>The Creative School Plan: A Living Document</vt:lpstr>
      <vt:lpstr>Creative School Plan: Three sections </vt:lpstr>
      <vt:lpstr>PowerPoint Presentation</vt:lpstr>
    </vt:vector>
  </TitlesOfParts>
  <Company>Mike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Catherine Boothman</cp:lastModifiedBy>
  <cp:revision>207</cp:revision>
  <cp:lastPrinted>2021-02-23T13:51:14Z</cp:lastPrinted>
  <dcterms:created xsi:type="dcterms:W3CDTF">2009-11-12T10:24:22Z</dcterms:created>
  <dcterms:modified xsi:type="dcterms:W3CDTF">2021-12-09T10:31:17Z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0x01010038E4786350AB3B418BE49F15AA47009D</vt:lpwstr>
  </property>
</Properties>
</file>